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393" r:id="rId2"/>
    <p:sldId id="390" r:id="rId3"/>
    <p:sldId id="391" r:id="rId4"/>
    <p:sldId id="394" r:id="rId5"/>
    <p:sldId id="392" r:id="rId6"/>
    <p:sldId id="379" r:id="rId7"/>
    <p:sldId id="380" r:id="rId8"/>
    <p:sldId id="256" r:id="rId9"/>
    <p:sldId id="389" r:id="rId10"/>
    <p:sldId id="351" r:id="rId11"/>
    <p:sldId id="354" r:id="rId12"/>
    <p:sldId id="356" r:id="rId13"/>
    <p:sldId id="360" r:id="rId14"/>
    <p:sldId id="358" r:id="rId15"/>
    <p:sldId id="359" r:id="rId16"/>
    <p:sldId id="361" r:id="rId17"/>
    <p:sldId id="362" r:id="rId18"/>
    <p:sldId id="363" r:id="rId19"/>
    <p:sldId id="357" r:id="rId20"/>
    <p:sldId id="373" r:id="rId21"/>
    <p:sldId id="384" r:id="rId22"/>
    <p:sldId id="385" r:id="rId23"/>
    <p:sldId id="386" r:id="rId24"/>
    <p:sldId id="388" r:id="rId25"/>
    <p:sldId id="387" r:id="rId26"/>
    <p:sldId id="364" r:id="rId27"/>
    <p:sldId id="365" r:id="rId28"/>
    <p:sldId id="366" r:id="rId29"/>
    <p:sldId id="367" r:id="rId30"/>
    <p:sldId id="368" r:id="rId31"/>
    <p:sldId id="369" r:id="rId32"/>
    <p:sldId id="370" r:id="rId33"/>
    <p:sldId id="371" r:id="rId34"/>
    <p:sldId id="383" r:id="rId35"/>
    <p:sldId id="378" r:id="rId36"/>
  </p:sldIdLst>
  <p:sldSz cx="9144000" cy="6858000" type="screen4x3"/>
  <p:notesSz cx="6797675" cy="99266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  <p15:guide id="3" orient="horz" pos="3110">
          <p15:clr>
            <a:srgbClr val="A4A3A4"/>
          </p15:clr>
        </p15:guide>
        <p15:guide id="4" orient="horz" pos="3144">
          <p15:clr>
            <a:srgbClr val="A4A3A4"/>
          </p15:clr>
        </p15:guide>
        <p15:guide id="5" orient="horz" pos="3131">
          <p15:clr>
            <a:srgbClr val="A4A3A4"/>
          </p15:clr>
        </p15:guide>
        <p15:guide id="6" orient="horz" pos="3113">
          <p15:clr>
            <a:srgbClr val="A4A3A4"/>
          </p15:clr>
        </p15:guide>
        <p15:guide id="7" orient="horz" pos="3148">
          <p15:clr>
            <a:srgbClr val="A4A3A4"/>
          </p15:clr>
        </p15:guide>
        <p15:guide id="8" pos="2144">
          <p15:clr>
            <a:srgbClr val="A4A3A4"/>
          </p15:clr>
        </p15:guide>
        <p15:guide id="9" orient="horz" pos="3123">
          <p15:clr>
            <a:srgbClr val="A4A3A4"/>
          </p15:clr>
        </p15:guide>
        <p15:guide id="10" orient="horz" pos="3106">
          <p15:clr>
            <a:srgbClr val="A4A3A4"/>
          </p15:clr>
        </p15:guide>
        <p15:guide id="11" orient="horz" pos="3140">
          <p15:clr>
            <a:srgbClr val="A4A3A4"/>
          </p15:clr>
        </p15:guide>
        <p15:guide id="12" orient="horz" pos="3109">
          <p15:clr>
            <a:srgbClr val="A4A3A4"/>
          </p15:clr>
        </p15:guide>
        <p15:guide id="13" pos="213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ter" initials="P" lastIdx="2" clrIdx="0">
    <p:extLst>
      <p:ext uri="{19B8F6BF-5375-455C-9EA6-DF929625EA0E}">
        <p15:presenceInfo xmlns:p15="http://schemas.microsoft.com/office/powerpoint/2012/main" userId="Pit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0066CC"/>
    <a:srgbClr val="00FFCC"/>
    <a:srgbClr val="FF9900"/>
    <a:srgbClr val="FF9999"/>
    <a:srgbClr val="FFCC99"/>
    <a:srgbClr val="FAE9B8"/>
    <a:srgbClr val="F6D77E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75DCB02-9BB8-47FD-8907-85C794F793BA}" styleName="Styl z motywem 1 — Ak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Styl ciemny 2 - Akcent 3/Ak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16DA210-FB5B-4158-B5E0-FEB733F419BA}" styleName="Styl jasny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1" autoAdjust="0"/>
    <p:restoredTop sz="94692" autoAdjust="0"/>
  </p:normalViewPr>
  <p:slideViewPr>
    <p:cSldViewPr>
      <p:cViewPr varScale="1">
        <p:scale>
          <a:sx n="87" d="100"/>
          <a:sy n="87" d="100"/>
        </p:scale>
        <p:origin x="1530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27"/>
        <p:guide pos="2141"/>
        <p:guide orient="horz" pos="3110"/>
        <p:guide orient="horz" pos="3144"/>
        <p:guide orient="horz" pos="3131"/>
        <p:guide orient="horz" pos="3113"/>
        <p:guide orient="horz" pos="3148"/>
        <p:guide pos="2144"/>
        <p:guide orient="horz" pos="3123"/>
        <p:guide orient="horz" pos="3106"/>
        <p:guide orient="horz" pos="3140"/>
        <p:guide orient="horz" pos="3109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Zeszyt1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100">
                <a:effectLst/>
              </a:defRPr>
            </a:pPr>
            <a:r>
              <a:rPr lang="pl-PL" sz="2100" b="1" i="0" baseline="0" dirty="0">
                <a:effectLst/>
                <a:latin typeface="Arial" pitchFamily="34" charset="0"/>
                <a:cs typeface="Arial" pitchFamily="34" charset="0"/>
              </a:rPr>
              <a:t>Rozkład procentowy alokacji w RPO WP 2014-2020</a:t>
            </a:r>
            <a:endParaRPr lang="pl-PL" sz="2100" dirty="0">
              <a:effectLst/>
              <a:latin typeface="Arial" pitchFamily="34" charset="0"/>
              <a:cs typeface="Arial" pitchFamily="34" charset="0"/>
            </a:endParaRPr>
          </a:p>
          <a:p>
            <a:pPr>
              <a:defRPr sz="2100">
                <a:effectLst/>
              </a:defRPr>
            </a:pPr>
            <a:r>
              <a:rPr lang="pl-PL" sz="2100" b="1" i="0" baseline="0" dirty="0">
                <a:effectLst/>
                <a:latin typeface="Arial" pitchFamily="34" charset="0"/>
                <a:cs typeface="Arial" pitchFamily="34" charset="0"/>
              </a:rPr>
              <a:t>Alokacja = 2 114 243 760 euro = 100%</a:t>
            </a:r>
            <a:endParaRPr lang="pl-PL" sz="2100" dirty="0">
              <a:effectLst/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13444692997352328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9072368439002991E-2"/>
          <c:y val="0.17079285534309471"/>
          <c:w val="0.89609217808071762"/>
          <c:h val="0.74717557282438785"/>
        </c:manualLayout>
      </c:layout>
      <c:ofPieChart>
        <c:ofPieType val="pie"/>
        <c:varyColors val="1"/>
        <c:ser>
          <c:idx val="0"/>
          <c:order val="0"/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rgbClr val="66CCFF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Pt>
            <c:idx val="4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5"/>
            <c:bubble3D val="0"/>
            <c:spPr>
              <a:solidFill>
                <a:srgbClr val="92D050"/>
              </a:solidFill>
            </c:spPr>
          </c:dPt>
          <c:dPt>
            <c:idx val="6"/>
            <c:bubble3D val="0"/>
            <c:spPr>
              <a:solidFill>
                <a:srgbClr val="FF9900"/>
              </a:solidFill>
            </c:spPr>
          </c:dPt>
          <c:dPt>
            <c:idx val="8"/>
            <c:bubble3D val="0"/>
            <c:spPr>
              <a:gradFill>
                <a:gsLst>
                  <a:gs pos="0">
                    <a:srgbClr val="FFEFD1"/>
                  </a:gs>
                  <a:gs pos="64999">
                    <a:srgbClr val="F0EBD5"/>
                  </a:gs>
                  <a:gs pos="100000">
                    <a:srgbClr val="D1C39F"/>
                  </a:gs>
                </a:gsLst>
                <a:lin ang="5400000" scaled="0"/>
              </a:gradFill>
            </c:spPr>
          </c:dPt>
          <c:dPt>
            <c:idx val="9"/>
            <c:bubble3D val="0"/>
            <c:spPr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c:spPr>
          </c:dPt>
          <c:dPt>
            <c:idx val="10"/>
            <c:bubble3D val="0"/>
            <c:spPr>
              <a:gradFill>
                <a:gsLst>
                  <a:gs pos="0">
                    <a:srgbClr val="4F81BD">
                      <a:tint val="66000"/>
                      <a:satMod val="160000"/>
                    </a:srgbClr>
                  </a:gs>
                  <a:gs pos="50000">
                    <a:srgbClr val="4F81BD">
                      <a:tint val="44500"/>
                      <a:satMod val="160000"/>
                    </a:srgb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</c:spPr>
          </c:dPt>
          <c:dLbls>
            <c:dLbl>
              <c:idx val="0"/>
              <c:layout>
                <c:manualLayout>
                  <c:x val="-2.2497168636115998E-2"/>
                  <c:y val="-0.1762265380969712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4032379390778996E-2"/>
                  <c:y val="-8.3104630188815087E-2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>
                        <a:solidFill>
                          <a:schemeClr val="tx1"/>
                        </a:solidFill>
                      </a:rPr>
                      <a:t>II oś
3,8%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4638493523422046E-2"/>
                  <c:y val="-8.730767538684898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4574790060314246E-2"/>
                  <c:y val="2.692284618430369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7.3000372611876391E-2"/>
                  <c:y val="0.1503287566041282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6900300995897476E-2"/>
                  <c:y val="0.1498800158379094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5.8880268688632782E-2"/>
                  <c:y val="-0.1515901900949075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5.3385281510585893E-2"/>
                  <c:y val="0.1275427643551051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7.7030417395292372E-2"/>
                  <c:y val="6.86335403726707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6.9916745386510881E-2"/>
                  <c:y val="-7.21612747117381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0.20110008881710031"/>
                  <c:y val="1.494022788991854E-2"/>
                </c:manualLayout>
              </c:layout>
              <c:tx>
                <c:rich>
                  <a:bodyPr/>
                  <a:lstStyle/>
                  <a:p>
                    <a:r>
                      <a:rPr lang="pl-PL" sz="1200" b="1" dirty="0" smtClean="0"/>
                      <a:t>Osie współfinansowane </a:t>
                    </a:r>
                    <a:br>
                      <a:rPr lang="pl-PL" sz="1200" b="1" dirty="0" smtClean="0"/>
                    </a:br>
                    <a:r>
                      <a:rPr lang="pl-PL" sz="1200" b="1" dirty="0" smtClean="0"/>
                      <a:t>z EFS</a:t>
                    </a:r>
                    <a:r>
                      <a:rPr lang="pl-PL" sz="1200" b="1" dirty="0"/>
                      <a:t>
28,1%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pl-PL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Arkusz2!$F$5:$F$14</c:f>
              <c:strCache>
                <c:ptCount val="10"/>
                <c:pt idx="0">
                  <c:v>I oś</c:v>
                </c:pt>
                <c:pt idx="1">
                  <c:v>II oś</c:v>
                </c:pt>
                <c:pt idx="2">
                  <c:v>III oś</c:v>
                </c:pt>
                <c:pt idx="3">
                  <c:v>IV oś</c:v>
                </c:pt>
                <c:pt idx="4">
                  <c:v>V oś</c:v>
                </c:pt>
                <c:pt idx="5">
                  <c:v>VI oś</c:v>
                </c:pt>
                <c:pt idx="6">
                  <c:v>VII oś</c:v>
                </c:pt>
                <c:pt idx="7">
                  <c:v>VIII oś</c:v>
                </c:pt>
                <c:pt idx="8">
                  <c:v>IX oś</c:v>
                </c:pt>
                <c:pt idx="9">
                  <c:v>X oś</c:v>
                </c:pt>
              </c:strCache>
            </c:strRef>
          </c:cat>
          <c:val>
            <c:numRef>
              <c:f>Arkusz2!$G$5:$G$14</c:f>
              <c:numCache>
                <c:formatCode>0.0%</c:formatCode>
                <c:ptCount val="10"/>
                <c:pt idx="0">
                  <c:v>0.17707168732521172</c:v>
                </c:pt>
                <c:pt idx="1">
                  <c:v>3.8330117620874564E-2</c:v>
                </c:pt>
                <c:pt idx="2">
                  <c:v>0.1200153060875062</c:v>
                </c:pt>
                <c:pt idx="3">
                  <c:v>8.8050225107439969E-2</c:v>
                </c:pt>
                <c:pt idx="4">
                  <c:v>0.19221182329515307</c:v>
                </c:pt>
                <c:pt idx="5">
                  <c:v>0.10302566672823014</c:v>
                </c:pt>
                <c:pt idx="6">
                  <c:v>0.10754936318222834</c:v>
                </c:pt>
                <c:pt idx="7">
                  <c:v>7.9976009483409799E-2</c:v>
                </c:pt>
                <c:pt idx="8">
                  <c:v>6.0801502377379607E-2</c:v>
                </c:pt>
                <c:pt idx="9">
                  <c:v>3.2968298792566852E-2</c:v>
                </c:pt>
              </c:numCache>
            </c:numRef>
          </c:val>
        </c:ser>
        <c:ser>
          <c:idx val="1"/>
          <c:order val="1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Arkusz2!$F$5:$F$14</c:f>
              <c:strCache>
                <c:ptCount val="10"/>
                <c:pt idx="0">
                  <c:v>I oś</c:v>
                </c:pt>
                <c:pt idx="1">
                  <c:v>II oś</c:v>
                </c:pt>
                <c:pt idx="2">
                  <c:v>III oś</c:v>
                </c:pt>
                <c:pt idx="3">
                  <c:v>IV oś</c:v>
                </c:pt>
                <c:pt idx="4">
                  <c:v>V oś</c:v>
                </c:pt>
                <c:pt idx="5">
                  <c:v>VI oś</c:v>
                </c:pt>
                <c:pt idx="6">
                  <c:v>VII oś</c:v>
                </c:pt>
                <c:pt idx="7">
                  <c:v>VIII oś</c:v>
                </c:pt>
                <c:pt idx="8">
                  <c:v>IX oś</c:v>
                </c:pt>
                <c:pt idx="9">
                  <c:v>X oś</c:v>
                </c:pt>
              </c:strCache>
            </c:strRef>
          </c:cat>
          <c:val>
            <c:numRef>
              <c:f>Arkusz2!$H$5:$H$14</c:f>
              <c:numCache>
                <c:formatCode>#,##0</c:formatCode>
                <c:ptCount val="10"/>
                <c:pt idx="0">
                  <c:v>374372710</c:v>
                </c:pt>
                <c:pt idx="1">
                  <c:v>81039212</c:v>
                </c:pt>
                <c:pt idx="2">
                  <c:v>253741612</c:v>
                </c:pt>
                <c:pt idx="3">
                  <c:v>186159639</c:v>
                </c:pt>
                <c:pt idx="4">
                  <c:v>406382648</c:v>
                </c:pt>
                <c:pt idx="5">
                  <c:v>217821373</c:v>
                </c:pt>
                <c:pt idx="6">
                  <c:v>227385570</c:v>
                </c:pt>
                <c:pt idx="7">
                  <c:v>169088779</c:v>
                </c:pt>
                <c:pt idx="8">
                  <c:v>128549197</c:v>
                </c:pt>
                <c:pt idx="9">
                  <c:v>69703020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gapWidth val="100"/>
        <c:secondPieSize val="75"/>
        <c:serLines/>
      </c:ofPieChart>
    </c:plotArea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v>% aloacji udostępniony w ramach ogłoszonych naborów</c:v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1.28268576218804E-2"/>
                  <c:y val="6.46464564197621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6201432164103005E-3"/>
                  <c:y val="-6.46464564197621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413428810940082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2826857621880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Arkusz1!$D$28:$D$31</c:f>
              <c:strCache>
                <c:ptCount val="4"/>
                <c:pt idx="0">
                  <c:v>VII oś</c:v>
                </c:pt>
                <c:pt idx="1">
                  <c:v>VIII oś</c:v>
                </c:pt>
                <c:pt idx="2">
                  <c:v>IX oś</c:v>
                </c:pt>
                <c:pt idx="3">
                  <c:v>X oś</c:v>
                </c:pt>
              </c:strCache>
            </c:strRef>
          </c:cat>
          <c:val>
            <c:numRef>
              <c:f>Arkusz1!$G$28:$G$31</c:f>
              <c:numCache>
                <c:formatCode>0.00%</c:formatCode>
                <c:ptCount val="4"/>
                <c:pt idx="0">
                  <c:v>0.22563406003635283</c:v>
                </c:pt>
                <c:pt idx="1">
                  <c:v>0.23225731462012203</c:v>
                </c:pt>
                <c:pt idx="2">
                  <c:v>0.26107484524982938</c:v>
                </c:pt>
                <c:pt idx="3">
                  <c:v>0.20586202969684292</c:v>
                </c:pt>
              </c:numCache>
            </c:numRef>
          </c:val>
        </c:ser>
        <c:ser>
          <c:idx val="1"/>
          <c:order val="1"/>
          <c:tx>
            <c:v>% alokacji pozostały do rozdysponowania w ramach naborów</c:v>
          </c:tx>
          <c:spPr>
            <a:gradFill>
              <a:gsLst>
                <a:gs pos="0">
                  <a:srgbClr val="4F81BD">
                    <a:tint val="66000"/>
                    <a:satMod val="160000"/>
                  </a:srgbClr>
                </a:gs>
                <a:gs pos="50000">
                  <a:srgbClr val="4F81BD">
                    <a:tint val="44500"/>
                    <a:satMod val="160000"/>
                  </a:srgbClr>
                </a:gs>
                <a:gs pos="100000">
                  <a:srgbClr val="4F81BD">
                    <a:tint val="23500"/>
                    <a:satMod val="160000"/>
                  </a:srgbClr>
                </a:gs>
              </a:gsLst>
              <a:lin ang="5400000" scaled="0"/>
            </a:gradFill>
          </c:spPr>
          <c:invertIfNegative val="0"/>
          <c:dLbls>
            <c:dLbl>
              <c:idx val="0"/>
              <c:layout>
                <c:manualLayout>
                  <c:x val="1.28268576218804E-2"/>
                  <c:y val="-3.23232282098810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620143216410300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0335720273505E-2"/>
                  <c:y val="3.23232282098810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6201432164103005E-3"/>
                  <c:y val="-9.69696846296432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Arkusz1!$D$28:$D$31</c:f>
              <c:strCache>
                <c:ptCount val="4"/>
                <c:pt idx="0">
                  <c:v>VII oś</c:v>
                </c:pt>
                <c:pt idx="1">
                  <c:v>VIII oś</c:v>
                </c:pt>
                <c:pt idx="2">
                  <c:v>IX oś</c:v>
                </c:pt>
                <c:pt idx="3">
                  <c:v>X oś</c:v>
                </c:pt>
              </c:strCache>
            </c:strRef>
          </c:cat>
          <c:val>
            <c:numRef>
              <c:f>Arkusz1!$H$28:$H$31</c:f>
              <c:numCache>
                <c:formatCode>0.00%</c:formatCode>
                <c:ptCount val="4"/>
                <c:pt idx="0">
                  <c:v>0.77436593996364711</c:v>
                </c:pt>
                <c:pt idx="1">
                  <c:v>0.76774268537987822</c:v>
                </c:pt>
                <c:pt idx="2">
                  <c:v>0.73892515475017084</c:v>
                </c:pt>
                <c:pt idx="3">
                  <c:v>0.79413797030315703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62799632"/>
        <c:axId val="262800024"/>
        <c:axId val="0"/>
      </c:bar3DChart>
      <c:catAx>
        <c:axId val="2627996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pl-PL"/>
          </a:p>
        </c:txPr>
        <c:crossAx val="262800024"/>
        <c:crosses val="autoZero"/>
        <c:auto val="1"/>
        <c:lblAlgn val="ctr"/>
        <c:lblOffset val="100"/>
        <c:noMultiLvlLbl val="0"/>
      </c:catAx>
      <c:valAx>
        <c:axId val="26280002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pl-PL"/>
          </a:p>
        </c:txPr>
        <c:crossAx val="26279963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 b="1">
              <a:latin typeface="Arial" panose="020B0604020202020204" pitchFamily="34" charset="0"/>
              <a:cs typeface="Arial" panose="020B0604020202020204" pitchFamily="34" charset="0"/>
            </a:defRPr>
          </a:pPr>
          <a:endParaRPr lang="pl-PL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2229813405034514E-2"/>
          <c:y val="0.17381321560084306"/>
          <c:w val="0.77347063374202052"/>
          <c:h val="0.55033981731498438"/>
        </c:manualLayout>
      </c:layout>
      <c:pie3DChart>
        <c:varyColors val="1"/>
        <c:ser>
          <c:idx val="0"/>
          <c:order val="0"/>
          <c:explosion val="6"/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c:spPr>
          </c:dPt>
          <c:dPt>
            <c:idx val="2"/>
            <c:bubble3D val="0"/>
            <c:spPr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c:spPr>
          </c:dPt>
          <c:dLbls>
            <c:dLbl>
              <c:idx val="0"/>
              <c:layout>
                <c:manualLayout>
                  <c:x val="-0.11067284572866018"/>
                  <c:y val="7.34992810782698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8299100813467209"/>
                  <c:y val="-0.11299227622051651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pl-PL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Arkusz3!$L$6:$L$8</c:f>
              <c:strCache>
                <c:ptCount val="3"/>
                <c:pt idx="0">
                  <c:v>Alokacja rozdysponowana w dotychczas przeprowadzonych naborach</c:v>
                </c:pt>
                <c:pt idx="1">
                  <c:v>Alokacja planowana do rozdysponowania w ramach naborów ogłaszanych w roku 2016</c:v>
                </c:pt>
                <c:pt idx="2">
                  <c:v>Alokacja pozostała do rozdysponowania</c:v>
                </c:pt>
              </c:strCache>
            </c:strRef>
          </c:cat>
          <c:val>
            <c:numRef>
              <c:f>Arkusz3!$G$21:$I$21</c:f>
              <c:numCache>
                <c:formatCode>#,##0.00</c:formatCode>
                <c:ptCount val="3"/>
                <c:pt idx="0">
                  <c:v>1644818247.3</c:v>
                </c:pt>
                <c:pt idx="1">
                  <c:v>2385000000</c:v>
                </c:pt>
                <c:pt idx="2">
                  <c:v>5247483371.5800009</c:v>
                </c:pt>
              </c:numCache>
            </c:numRef>
          </c:val>
        </c:ser>
        <c:ser>
          <c:idx val="1"/>
          <c:order val="1"/>
          <c:cat>
            <c:strRef>
              <c:f>Arkusz3!$L$6:$L$8</c:f>
              <c:strCache>
                <c:ptCount val="3"/>
                <c:pt idx="0">
                  <c:v>Alokacja rozdysponowana w dotychczas przeprowadzonych naborach</c:v>
                </c:pt>
                <c:pt idx="1">
                  <c:v>Alokacja planowana do rozdysponowania w ramach naborów ogłaszanych w roku 2016</c:v>
                </c:pt>
                <c:pt idx="2">
                  <c:v>Alokacja pozostała do rozdysponowania</c:v>
                </c:pt>
              </c:strCache>
            </c:strRef>
          </c:cat>
          <c:val>
            <c:numRef>
              <c:f>Arkusz3!$G$22:$I$22</c:f>
              <c:numCache>
                <c:formatCode>0.00%</c:formatCode>
                <c:ptCount val="3"/>
                <c:pt idx="0">
                  <c:v>0.17729489833042325</c:v>
                </c:pt>
                <c:pt idx="1">
                  <c:v>0.25707906220773796</c:v>
                </c:pt>
                <c:pt idx="2">
                  <c:v>0.56562603946183898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1.0078245274334598E-2"/>
          <c:y val="0.75604240430612379"/>
          <c:w val="0.98992173652468796"/>
          <c:h val="0.24395759569387621"/>
        </c:manualLayout>
      </c:layout>
      <c:overlay val="0"/>
      <c:txPr>
        <a:bodyPr/>
        <a:lstStyle/>
        <a:p>
          <a:pPr rtl="0">
            <a:defRPr sz="1400" b="1">
              <a:latin typeface="Arial" panose="020B0604020202020204" pitchFamily="34" charset="0"/>
              <a:cs typeface="Arial" panose="020B0604020202020204" pitchFamily="34" charset="0"/>
            </a:defRPr>
          </a:pPr>
          <a:endParaRPr lang="pl-PL"/>
        </a:p>
      </c:txPr>
    </c:legend>
    <c:plotVisOnly val="1"/>
    <c:dispBlanksAs val="zero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0.02752</cdr:x>
      <cdr:y>0</cdr:y>
    </cdr:from>
    <cdr:to>
      <cdr:x>0.97248</cdr:x>
      <cdr:y>0.08672</cdr:y>
    </cdr:to>
    <cdr:sp macro="" textlink="">
      <cdr:nvSpPr>
        <cdr:cNvPr id="2" name="pole tekstowe 2"/>
        <cdr:cNvSpPr txBox="1"/>
      </cdr:nvSpPr>
      <cdr:spPr>
        <a:xfrm xmlns:a="http://schemas.openxmlformats.org/drawingml/2006/main">
          <a:off x="216024" y="0"/>
          <a:ext cx="7416824" cy="43088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GB"/>
          </a:defPPr>
          <a:lvl1pPr algn="l" defTabSz="449263" rtl="0" eaLnBrk="0" fontAlgn="base" hangingPunct="0"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itchFamily="18" charset="0"/>
            <a:defRPr kern="120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defRPr>
          </a:lvl1pPr>
          <a:lvl2pPr marL="742950" indent="-285750" algn="l" defTabSz="449263" rtl="0" eaLnBrk="0" fontAlgn="base" hangingPunct="0"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itchFamily="18" charset="0"/>
            <a:defRPr kern="120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defRPr>
          </a:lvl2pPr>
          <a:lvl3pPr marL="1143000" indent="-228600" algn="l" defTabSz="449263" rtl="0" eaLnBrk="0" fontAlgn="base" hangingPunct="0"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itchFamily="18" charset="0"/>
            <a:defRPr kern="120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defRPr>
          </a:lvl3pPr>
          <a:lvl4pPr marL="1600200" indent="-228600" algn="l" defTabSz="449263" rtl="0" eaLnBrk="0" fontAlgn="base" hangingPunct="0"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itchFamily="18" charset="0"/>
            <a:defRPr kern="120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defRPr>
          </a:lvl4pPr>
          <a:lvl5pPr marL="2057400" indent="-228600" algn="l" defTabSz="449263" rtl="0" eaLnBrk="0" fontAlgn="base" hangingPunct="0"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itchFamily="18" charset="0"/>
            <a:defRPr kern="120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defRPr>
          </a:lvl9pPr>
        </a:lstStyle>
        <a:p xmlns:a="http://schemas.openxmlformats.org/drawingml/2006/main">
          <a:pPr algn="ctr"/>
          <a:r>
            <a:rPr lang="pl-PL" sz="2200" b="1" dirty="0" smtClean="0">
              <a:solidFill>
                <a:srgbClr val="000000"/>
              </a:solidFill>
            </a:rPr>
            <a:t>% rozkład alokacji w naborach RPO WP 2014-2020</a:t>
          </a:r>
          <a:endParaRPr lang="pl-PL" altLang="pl-PL" sz="2200" b="1" dirty="0" smtClean="0">
            <a:solidFill>
              <a:schemeClr val="tx1"/>
            </a:solidFill>
            <a:ea typeface="Mongolian Baiti" panose="03000500000000000000" pitchFamily="66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400" cy="49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endParaRPr lang="pl-PL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endParaRPr lang="pl-PL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711"/>
            <a:ext cx="2946400" cy="49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endParaRPr lang="pl-PL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711"/>
            <a:ext cx="2946400" cy="49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588B133A-9C63-4FFF-98AD-B4CB177B6C30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8538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1" y="1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lIns="91422" tIns="45710" rIns="91422" bIns="45710" anchor="ctr"/>
          <a:lstStyle/>
          <a:p>
            <a:endParaRPr lang="pl-PL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1" y="1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22" tIns="45710" rIns="91422" bIns="45710" anchor="ctr"/>
          <a:lstStyle/>
          <a:p>
            <a:endParaRPr lang="pl-PL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" y="0"/>
            <a:ext cx="2946400" cy="4963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422" tIns="45710" rIns="91422" bIns="45710" anchor="ctr"/>
          <a:lstStyle/>
          <a:p>
            <a:endParaRPr lang="pl-PL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49692" y="2"/>
            <a:ext cx="2943225" cy="49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9982" tIns="46790" rIns="89982" bIns="4679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FontTx/>
              <a:buNone/>
              <a:tabLst>
                <a:tab pos="0" algn="l"/>
                <a:tab pos="447584" algn="l"/>
                <a:tab pos="896758" algn="l"/>
                <a:tab pos="1345929" algn="l"/>
                <a:tab pos="1795101" algn="l"/>
                <a:tab pos="2244273" algn="l"/>
                <a:tab pos="2693445" algn="l"/>
                <a:tab pos="3142617" algn="l"/>
                <a:tab pos="3591790" algn="l"/>
                <a:tab pos="4040961" algn="l"/>
                <a:tab pos="4490133" algn="l"/>
                <a:tab pos="4939305" algn="l"/>
                <a:tab pos="5388478" algn="l"/>
                <a:tab pos="5837649" algn="l"/>
                <a:tab pos="6286821" algn="l"/>
                <a:tab pos="6735993" algn="l"/>
                <a:tab pos="7185165" algn="l"/>
                <a:tab pos="7634336" algn="l"/>
                <a:tab pos="8083510" algn="l"/>
                <a:tab pos="8532681" algn="l"/>
                <a:tab pos="8981853" algn="l"/>
              </a:tabLst>
              <a:defRPr sz="120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endParaRPr lang="pl-PL"/>
          </a:p>
        </p:txBody>
      </p:sp>
      <p:sp>
        <p:nvSpPr>
          <p:cNvPr id="2053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4588" cy="3716338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79451" y="4715952"/>
            <a:ext cx="5435600" cy="44621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9982" tIns="46790" rIns="89982" bIns="4679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smtClean="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" y="9428711"/>
            <a:ext cx="2946400" cy="4963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422" tIns="45710" rIns="91422" bIns="45710" anchor="ctr"/>
          <a:lstStyle/>
          <a:p>
            <a:endParaRPr lang="pl-PL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49692" y="9428713"/>
            <a:ext cx="2943225" cy="49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9982" tIns="46790" rIns="89982" bIns="4679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FontTx/>
              <a:buNone/>
              <a:tabLst>
                <a:tab pos="0" algn="l"/>
                <a:tab pos="447584" algn="l"/>
                <a:tab pos="896758" algn="l"/>
                <a:tab pos="1345929" algn="l"/>
                <a:tab pos="1795101" algn="l"/>
                <a:tab pos="2244273" algn="l"/>
                <a:tab pos="2693445" algn="l"/>
                <a:tab pos="3142617" algn="l"/>
                <a:tab pos="3591790" algn="l"/>
                <a:tab pos="4040961" algn="l"/>
                <a:tab pos="4490133" algn="l"/>
                <a:tab pos="4939305" algn="l"/>
                <a:tab pos="5388478" algn="l"/>
                <a:tab pos="5837649" algn="l"/>
                <a:tab pos="6286821" algn="l"/>
                <a:tab pos="6735993" algn="l"/>
                <a:tab pos="7185165" algn="l"/>
                <a:tab pos="7634336" algn="l"/>
                <a:tab pos="8083510" algn="l"/>
                <a:tab pos="8532681" algn="l"/>
                <a:tab pos="8981853" algn="l"/>
              </a:tabLst>
              <a:defRPr sz="120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fld id="{0CE3663B-0C32-4302-838B-7047CB8482A3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38458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1</a:t>
            </a:fld>
            <a:endParaRPr lang="pl-PL" dirty="0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0" y="4715951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422" tIns="45710" rIns="91422" bIns="45710" anchor="ctr"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10</a:t>
            </a:fld>
            <a:endParaRPr lang="pl-PL" dirty="0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0" y="4715951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422" tIns="45710" rIns="91422" bIns="45710" anchor="ctr"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404505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11</a:t>
            </a:fld>
            <a:endParaRPr lang="pl-PL" dirty="0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0" y="4715951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422" tIns="45710" rIns="91422" bIns="45710" anchor="ctr"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931450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12</a:t>
            </a:fld>
            <a:endParaRPr lang="pl-PL" dirty="0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0" y="4715951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422" tIns="45710" rIns="91422" bIns="45710" anchor="ctr"/>
          <a:lstStyle/>
          <a:p>
            <a:endParaRPr lang="pl-P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1572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13</a:t>
            </a:fld>
            <a:endParaRPr lang="pl-PL" dirty="0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0" y="4715951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422" tIns="45710" rIns="91422" bIns="45710" anchor="ctr"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72328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14</a:t>
            </a:fld>
            <a:endParaRPr lang="pl-PL" dirty="0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0" y="4715951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422" tIns="45710" rIns="91422" bIns="45710" anchor="ctr"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043475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15</a:t>
            </a:fld>
            <a:endParaRPr lang="pl-PL" dirty="0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0" y="4715951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422" tIns="45710" rIns="91422" bIns="45710" anchor="ctr"/>
          <a:lstStyle/>
          <a:p>
            <a:endParaRPr lang="pl-P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3582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16</a:t>
            </a:fld>
            <a:endParaRPr lang="pl-PL" dirty="0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0" y="4715951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422" tIns="45710" rIns="91422" bIns="45710" anchor="ctr"/>
          <a:lstStyle/>
          <a:p>
            <a:endParaRPr lang="pl-P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1706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17</a:t>
            </a:fld>
            <a:endParaRPr lang="pl-PL" dirty="0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0" y="4715951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422" tIns="45710" rIns="91422" bIns="45710" anchor="ctr"/>
          <a:lstStyle/>
          <a:p>
            <a:endParaRPr lang="pl-P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8147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18</a:t>
            </a:fld>
            <a:endParaRPr lang="pl-PL" dirty="0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0" y="4715951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422" tIns="45710" rIns="91422" bIns="45710" anchor="ctr"/>
          <a:lstStyle/>
          <a:p>
            <a:endParaRPr lang="pl-P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9546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19</a:t>
            </a:fld>
            <a:endParaRPr lang="pl-PL" dirty="0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0" y="4715951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422" tIns="45710" rIns="91422" bIns="45710" anchor="ctr"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25078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CE3663B-0C32-4302-838B-7047CB8482A3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18431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CE3663B-0C32-4302-838B-7047CB8482A3}" type="slidenum">
              <a:rPr lang="pl-PL" smtClean="0"/>
              <a:pPr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15400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21</a:t>
            </a:fld>
            <a:endParaRPr lang="pl-PL" dirty="0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0" y="4715951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422" tIns="45710" rIns="91422" bIns="45710" anchor="ctr"/>
          <a:lstStyle/>
          <a:p>
            <a:endParaRPr lang="pl-P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1189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22</a:t>
            </a:fld>
            <a:endParaRPr lang="pl-PL" dirty="0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0" y="4715951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422" tIns="45710" rIns="91422" bIns="45710" anchor="ctr"/>
          <a:lstStyle/>
          <a:p>
            <a:endParaRPr lang="pl-P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7187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23</a:t>
            </a:fld>
            <a:endParaRPr lang="pl-PL" dirty="0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0" y="4715951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422" tIns="45710" rIns="91422" bIns="45710" anchor="ctr"/>
          <a:lstStyle/>
          <a:p>
            <a:endParaRPr lang="pl-P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37668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24</a:t>
            </a:fld>
            <a:endParaRPr lang="pl-PL" dirty="0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0" y="4715951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422" tIns="45710" rIns="91422" bIns="45710" anchor="ctr"/>
          <a:lstStyle/>
          <a:p>
            <a:endParaRPr lang="pl-P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01085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25</a:t>
            </a:fld>
            <a:endParaRPr lang="pl-PL" dirty="0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0" y="4715951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422" tIns="45710" rIns="91422" bIns="45710" anchor="ctr"/>
          <a:lstStyle/>
          <a:p>
            <a:endParaRPr lang="pl-P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0462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26</a:t>
            </a:fld>
            <a:endParaRPr lang="pl-PL" dirty="0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0" y="4715951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422" tIns="45710" rIns="91422" bIns="45710" anchor="ctr"/>
          <a:lstStyle/>
          <a:p>
            <a:endParaRPr lang="pl-P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0078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27</a:t>
            </a:fld>
            <a:endParaRPr lang="pl-PL" dirty="0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0" y="4715951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422" tIns="45710" rIns="91422" bIns="45710" anchor="ctr"/>
          <a:lstStyle/>
          <a:p>
            <a:endParaRPr lang="pl-P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13758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28</a:t>
            </a:fld>
            <a:endParaRPr lang="pl-PL" dirty="0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0" y="4715951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422" tIns="45710" rIns="91422" bIns="45710" anchor="ctr"/>
          <a:lstStyle/>
          <a:p>
            <a:endParaRPr lang="pl-P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19504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29</a:t>
            </a:fld>
            <a:endParaRPr lang="pl-PL" dirty="0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0" y="4715951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422" tIns="45710" rIns="91422" bIns="45710" anchor="ctr"/>
          <a:lstStyle/>
          <a:p>
            <a:endParaRPr lang="pl-P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475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CE3663B-0C32-4302-838B-7047CB8482A3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095720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30</a:t>
            </a:fld>
            <a:endParaRPr lang="pl-PL" dirty="0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0" y="4715951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422" tIns="45710" rIns="91422" bIns="45710" anchor="ctr"/>
          <a:lstStyle/>
          <a:p>
            <a:endParaRPr lang="pl-P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80971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31</a:t>
            </a:fld>
            <a:endParaRPr lang="pl-PL" dirty="0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0" y="4715951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422" tIns="45710" rIns="91422" bIns="45710" anchor="ctr"/>
          <a:lstStyle/>
          <a:p>
            <a:endParaRPr lang="pl-P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11389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32</a:t>
            </a:fld>
            <a:endParaRPr lang="pl-PL" dirty="0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0" y="4715951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422" tIns="45710" rIns="91422" bIns="45710" anchor="ctr"/>
          <a:lstStyle/>
          <a:p>
            <a:endParaRPr lang="pl-P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55734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33</a:t>
            </a:fld>
            <a:endParaRPr lang="pl-PL" dirty="0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0" y="4715951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422" tIns="45710" rIns="91422" bIns="45710" anchor="ctr"/>
          <a:lstStyle/>
          <a:p>
            <a:endParaRPr lang="pl-P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42051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CE3663B-0C32-4302-838B-7047CB8482A3}" type="slidenum">
              <a:rPr lang="pl-PL" smtClean="0"/>
              <a:pPr/>
              <a:t>34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066719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E6AF023-730F-4F48-9FB6-FEDCD72A0579}" type="slidenum">
              <a:rPr lang="pl-PL"/>
              <a:pPr/>
              <a:t>35</a:t>
            </a:fld>
            <a:endParaRPr lang="pl-PL"/>
          </a:p>
        </p:txBody>
      </p:sp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679450" y="4715951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422" tIns="45710" rIns="91422" bIns="4571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951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CE3663B-0C32-4302-838B-7047CB8482A3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4107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CE3663B-0C32-4302-838B-7047CB8482A3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5749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6</a:t>
            </a:fld>
            <a:endParaRPr lang="pl-PL" dirty="0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0" y="4715951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422" tIns="45710" rIns="91422" bIns="45710" anchor="ctr"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087733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7</a:t>
            </a:fld>
            <a:endParaRPr lang="pl-PL" dirty="0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0" y="4715951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422" tIns="45710" rIns="91422" bIns="45710" anchor="ctr"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722835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8</a:t>
            </a:fld>
            <a:endParaRPr lang="pl-PL" dirty="0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19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0" y="4715951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422" tIns="45710" rIns="91422" bIns="45710" anchor="ctr"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CE3663B-0C32-4302-838B-7047CB8482A3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6776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D9E683E-8601-470B-BD3E-95C387CFB6A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A02A31D-4AAE-4B89-BE11-0A928C543A5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3662CAE-982B-458A-B16B-609C9E1459DC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D0DC646-1D04-4BA2-AA26-BE230D35FC8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3188A00-9ECF-40A5-B39D-DE6E2CEA6D8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D1F11BF-EBBF-4CF4-BF8C-F7DD18C8CC1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003ACFE-9C4A-44A2-9DB8-D2D96407B42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BB9F895-9DD6-4BC3-985D-A35E3C6886D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D03675C-E4C7-4520-B6A6-68601EE05513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E4B892B-75FD-443F-965B-32879F7917B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FDEBC82-8696-41D2-B9E6-EC28CFD27BD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tytułu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konspektu</a:t>
            </a:r>
          </a:p>
          <a:p>
            <a:pPr lvl="1"/>
            <a:r>
              <a:rPr lang="en-GB" smtClean="0"/>
              <a:t>Drugi poziom konspektu</a:t>
            </a:r>
          </a:p>
          <a:p>
            <a:pPr lvl="2"/>
            <a:r>
              <a:rPr lang="en-GB" smtClean="0"/>
              <a:t>Trzeci poziom konspektu</a:t>
            </a:r>
          </a:p>
          <a:p>
            <a:pPr lvl="3"/>
            <a:r>
              <a:rPr lang="en-GB" smtClean="0"/>
              <a:t>Czwarty poziom konspektu</a:t>
            </a:r>
          </a:p>
          <a:p>
            <a:pPr lvl="4"/>
            <a:r>
              <a:rPr lang="en-GB" smtClean="0"/>
              <a:t>Piąty poziom konspektu</a:t>
            </a:r>
          </a:p>
          <a:p>
            <a:pPr lvl="4"/>
            <a:r>
              <a:rPr lang="en-GB" smtClean="0"/>
              <a:t>Szósty poziom konspektu</a:t>
            </a:r>
          </a:p>
          <a:p>
            <a:pPr lvl="4"/>
            <a:r>
              <a:rPr lang="en-GB" smtClean="0"/>
              <a:t>Siódmy poziom konspektu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0425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pl-PL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0425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4F215E07-4E7D-4557-A248-B75825F4A16E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" name="Obraz 13" descr="C:\Users\w.rejman\Desktop\kol poz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pole tekstowe 1"/>
          <p:cNvSpPr txBox="1"/>
          <p:nvPr/>
        </p:nvSpPr>
        <p:spPr>
          <a:xfrm>
            <a:off x="755576" y="1628800"/>
            <a:ext cx="756084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Sprawozdanie roczne z wdrażania RPO </a:t>
            </a:r>
            <a:r>
              <a:rPr lang="pl-PL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WP </a:t>
            </a:r>
            <a:r>
              <a:rPr lang="pl-PL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2014-2020 za rok 2014 i 2015</a:t>
            </a:r>
            <a:endParaRPr lang="pl-PL" sz="32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dirty="0"/>
          </a:p>
        </p:txBody>
      </p:sp>
      <p:pic>
        <p:nvPicPr>
          <p:cNvPr id="6" name="Obraz 10" descr="hasło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2636912"/>
            <a:ext cx="7888696" cy="153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611560" y="4509120"/>
            <a:ext cx="8064896" cy="11635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8609" rIns="0" bIns="0" anchor="ctr"/>
          <a:lstStyle/>
          <a:p>
            <a:pPr algn="ctr" defTabSz="3936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pl-PL" sz="2000" b="1" kern="0" dirty="0" smtClean="0">
                <a:solidFill>
                  <a:schemeClr val="tx1"/>
                </a:solidFill>
              </a:rPr>
              <a:t>Urząd Marszałkowski Województwa Podkarpackiego</a:t>
            </a:r>
          </a:p>
          <a:p>
            <a:pPr algn="ctr" defTabSz="3936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pl-PL" sz="2000" b="1" kern="0" dirty="0" smtClean="0">
              <a:solidFill>
                <a:schemeClr val="tx1"/>
              </a:solidFill>
            </a:endParaRPr>
          </a:p>
          <a:p>
            <a:pPr algn="ctr" defTabSz="3936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pl-PL" sz="2000" b="1" kern="0" dirty="0" smtClean="0">
                <a:solidFill>
                  <a:schemeClr val="tx1"/>
                </a:solidFill>
              </a:rPr>
              <a:t>Rzeszów, 25 maja 2016 r.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" name="Obraz 13" descr="C:\Users\w.rejman\Desktop\kol poz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/>
          <p:cNvSpPr txBox="1"/>
          <p:nvPr/>
        </p:nvSpPr>
        <p:spPr>
          <a:xfrm>
            <a:off x="217302" y="1097805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altLang="pl-PL" sz="2400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Stan realizacji RPO </a:t>
            </a:r>
            <a:r>
              <a:rPr lang="pl-PL" altLang="pl-PL" sz="2400" b="1" dirty="0">
                <a:solidFill>
                  <a:schemeClr val="tx1"/>
                </a:solidFill>
                <a:ea typeface="Mongolian Baiti" panose="03000500000000000000" pitchFamily="66" charset="0"/>
              </a:rPr>
              <a:t>W</a:t>
            </a:r>
            <a:r>
              <a:rPr lang="pl-PL" altLang="pl-PL" sz="2400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P 2014-2020</a:t>
            </a:r>
            <a:br>
              <a:rPr lang="pl-PL" altLang="pl-PL" sz="2400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</a:br>
            <a:r>
              <a:rPr lang="pl-PL" altLang="pl-PL" sz="2400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Ogłoszone nabory wniosków (2015 i 2016 r.) </a:t>
            </a:r>
            <a:endParaRPr lang="pl-PL" altLang="pl-PL" sz="2400" b="1" dirty="0">
              <a:solidFill>
                <a:schemeClr val="tx1"/>
              </a:solidFill>
              <a:ea typeface="Mongolian Baiti" panose="03000500000000000000" pitchFamily="66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67544" y="2386653"/>
            <a:ext cx="8568952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altLang="pl-PL" sz="2400" b="1" dirty="0">
                <a:solidFill>
                  <a:schemeClr val="tx1"/>
                </a:solidFill>
                <a:ea typeface="Mongolian Baiti" panose="03000500000000000000" pitchFamily="66" charset="0"/>
              </a:rPr>
              <a:t>Europejski Fundusz Rozwoju </a:t>
            </a:r>
            <a:r>
              <a:rPr lang="pl-PL" altLang="pl-PL" sz="2400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Regionalnego</a:t>
            </a:r>
          </a:p>
          <a:p>
            <a:pPr algn="ctr">
              <a:spcAft>
                <a:spcPts val="600"/>
              </a:spcAft>
            </a:pPr>
            <a:r>
              <a:rPr lang="pl-PL" altLang="pl-PL" sz="2400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(osie priorytetowe I-VI) – tryb konkursowy</a:t>
            </a:r>
          </a:p>
          <a:p>
            <a:pPr algn="just">
              <a:spcAft>
                <a:spcPts val="600"/>
              </a:spcAft>
            </a:pPr>
            <a:endParaRPr lang="pl-PL" altLang="pl-PL" sz="2000" b="1" dirty="0" smtClean="0">
              <a:solidFill>
                <a:srgbClr val="FF0000"/>
              </a:solidFill>
              <a:ea typeface="Mongolian Baiti" panose="03000500000000000000" pitchFamily="66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l-PL" altLang="pl-PL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Kwota udostępniona w </a:t>
            </a:r>
            <a:r>
              <a:rPr lang="pl-PL" altLang="pl-PL" dirty="0">
                <a:solidFill>
                  <a:schemeClr val="tx1"/>
                </a:solidFill>
                <a:ea typeface="Mongolian Baiti" panose="03000500000000000000" pitchFamily="66" charset="0"/>
              </a:rPr>
              <a:t>dotychczasowych naborach:</a:t>
            </a:r>
            <a:r>
              <a:rPr lang="pl-PL" altLang="pl-PL" b="1" dirty="0">
                <a:solidFill>
                  <a:schemeClr val="tx1"/>
                </a:solidFill>
                <a:ea typeface="Mongolian Baiti" panose="03000500000000000000" pitchFamily="66" charset="0"/>
              </a:rPr>
              <a:t> </a:t>
            </a:r>
            <a:r>
              <a:rPr lang="pl-PL" altLang="pl-PL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1 </a:t>
            </a:r>
            <a:r>
              <a:rPr lang="pl-PL" altLang="pl-PL" b="1" dirty="0">
                <a:solidFill>
                  <a:schemeClr val="tx1"/>
                </a:solidFill>
                <a:ea typeface="Mongolian Baiti" panose="03000500000000000000" pitchFamily="66" charset="0"/>
              </a:rPr>
              <a:t>227 132 017 PLN;  </a:t>
            </a:r>
            <a:endParaRPr lang="pl-PL" altLang="pl-PL" b="1" dirty="0" smtClean="0">
              <a:solidFill>
                <a:schemeClr val="tx1"/>
              </a:solidFill>
              <a:ea typeface="Mongolian Baiti" panose="03000500000000000000" pitchFamily="66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l-PL" altLang="pl-PL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Liczba </a:t>
            </a:r>
            <a:r>
              <a:rPr lang="pl-PL" altLang="pl-PL" dirty="0">
                <a:solidFill>
                  <a:schemeClr val="tx1"/>
                </a:solidFill>
                <a:ea typeface="Mongolian Baiti" panose="03000500000000000000" pitchFamily="66" charset="0"/>
              </a:rPr>
              <a:t>złożonych </a:t>
            </a:r>
            <a:r>
              <a:rPr lang="pl-PL" altLang="pl-PL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wniosków:</a:t>
            </a:r>
            <a:r>
              <a:rPr lang="pl-PL" altLang="pl-PL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 1 785;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l-PL" altLang="pl-PL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Wartość </a:t>
            </a:r>
            <a:r>
              <a:rPr lang="pl-PL" altLang="pl-PL" dirty="0">
                <a:solidFill>
                  <a:schemeClr val="tx1"/>
                </a:solidFill>
                <a:ea typeface="Mongolian Baiti" panose="03000500000000000000" pitchFamily="66" charset="0"/>
              </a:rPr>
              <a:t>złożonych wniosków:</a:t>
            </a:r>
            <a:r>
              <a:rPr lang="pl-PL" altLang="pl-PL" b="1" dirty="0">
                <a:solidFill>
                  <a:schemeClr val="tx1"/>
                </a:solidFill>
                <a:ea typeface="Mongolian Baiti" panose="03000500000000000000" pitchFamily="66" charset="0"/>
              </a:rPr>
              <a:t> </a:t>
            </a:r>
            <a:r>
              <a:rPr lang="pl-PL" altLang="pl-PL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6 633 773 532,19 </a:t>
            </a:r>
            <a:r>
              <a:rPr lang="pl-PL" altLang="pl-PL" b="1" dirty="0">
                <a:solidFill>
                  <a:schemeClr val="tx1"/>
                </a:solidFill>
                <a:ea typeface="Mongolian Baiti" panose="03000500000000000000" pitchFamily="66" charset="0"/>
              </a:rPr>
              <a:t>PLN, </a:t>
            </a:r>
            <a:r>
              <a:rPr lang="pl-PL" altLang="pl-PL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z </a:t>
            </a:r>
            <a:r>
              <a:rPr lang="pl-PL" altLang="pl-PL" dirty="0">
                <a:solidFill>
                  <a:schemeClr val="tx1"/>
                </a:solidFill>
                <a:ea typeface="Mongolian Baiti" panose="03000500000000000000" pitchFamily="66" charset="0"/>
              </a:rPr>
              <a:t>czego wnioskowane dofinansowanie wynosi: </a:t>
            </a:r>
            <a:r>
              <a:rPr lang="pl-PL" altLang="pl-PL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3 620 707 864,00 PLN</a:t>
            </a:r>
            <a:r>
              <a:rPr lang="pl-PL" altLang="pl-PL" b="1" dirty="0">
                <a:solidFill>
                  <a:schemeClr val="tx1"/>
                </a:solidFill>
                <a:ea typeface="Mongolian Baiti" panose="03000500000000000000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57540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" name="Obraz 13" descr="C:\Users\w.rejman\Desktop\kol poz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764432"/>
              </p:ext>
            </p:extLst>
          </p:nvPr>
        </p:nvGraphicFramePr>
        <p:xfrm>
          <a:off x="285720" y="1571612"/>
          <a:ext cx="8424937" cy="4229482"/>
        </p:xfrm>
        <a:graphic>
          <a:graphicData uri="http://schemas.openxmlformats.org/drawingml/2006/table">
            <a:tbl>
              <a:tblPr firstRow="1" firstCol="1" bandRow="1"/>
              <a:tblGrid>
                <a:gridCol w="3476904"/>
                <a:gridCol w="1168809"/>
                <a:gridCol w="1006427"/>
                <a:gridCol w="48759"/>
                <a:gridCol w="1354638"/>
                <a:gridCol w="1369400"/>
              </a:tblGrid>
              <a:tr h="9087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Typy projektów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4130" marR="24130" marT="31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Alokacja naboru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(w PLN)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Liczba złożonych wniosków</a:t>
                      </a:r>
                      <a:b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(LSI)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Wartość złożonych  wniosków </a:t>
                      </a:r>
                      <a:r>
                        <a:rPr lang="pl-PL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ogółem </a:t>
                      </a: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(PLN)</a:t>
                      </a:r>
                      <a:b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(LSI)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Wnioskowane dofinansowanie</a:t>
                      </a:r>
                      <a:b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(PLN)</a:t>
                      </a:r>
                      <a:b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(LSI)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90583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Oś priorytetowa I. Konkurencyjna i innowacyjna gospodarka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72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Bony na innowacje (1.2) </a:t>
                      </a:r>
                    </a:p>
                  </a:txBody>
                  <a:tcPr marL="28575" marR="28575" marT="31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4 000 000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62</a:t>
                      </a: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3 599 640,00</a:t>
                      </a: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2 628 550,00</a:t>
                      </a: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4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Promocja przedsiębiorczości – strefy aktywności gospodarczej  (1.3)</a:t>
                      </a:r>
                    </a:p>
                  </a:txBody>
                  <a:tcPr marL="28575" marR="28575" marT="31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50 000 000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31 363 421,34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20 605 998,97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Dotacje bezpośrednie  - Rozwój MŚP (1.4.1)</a:t>
                      </a:r>
                    </a:p>
                  </a:txBody>
                  <a:tcPr marL="28575" marR="28575" marT="31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200 000 000</a:t>
                      </a:r>
                      <a:endParaRPr lang="pl-PL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1 335</a:t>
                      </a: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5 531 834 674,91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2 862 329 624,99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325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Oś priorytetowa II. Cyfrowe Podkarpackie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754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Projekty obejmujące podniesienie efektywności </a:t>
                      </a:r>
                      <a:br>
                        <a:rPr lang="pl-P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 dostępności e-usług (2.1)  </a:t>
                      </a:r>
                    </a:p>
                  </a:txBody>
                  <a:tcPr marL="28575" marR="28575" marT="31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269 790 401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84 675 943,25</a:t>
                      </a: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68 743 964,46</a:t>
                      </a: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791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Oś priorytetowa III. Czysta energia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425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Projekty obejmujące modernizację energetyczną budynków (3.2)</a:t>
                      </a:r>
                    </a:p>
                  </a:txBody>
                  <a:tcPr marL="28575" marR="28575" marT="31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300 000 000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117</a:t>
                      </a: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389 637 692,72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293 395 753,89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217302" y="928670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altLang="pl-PL" sz="2400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Ogłoszone nabory wniosków (2015 i 2016 r.)</a:t>
            </a:r>
            <a:r>
              <a:rPr lang="pl-PL" altLang="pl-PL" sz="2000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 </a:t>
            </a:r>
            <a:endParaRPr lang="pl-PL" altLang="pl-PL" sz="2000" b="1" dirty="0">
              <a:solidFill>
                <a:schemeClr val="tx1"/>
              </a:solidFill>
              <a:ea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3636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13" descr="C:\Users\w.rejman\Desktop\kol poz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206879"/>
              </p:ext>
            </p:extLst>
          </p:nvPr>
        </p:nvGraphicFramePr>
        <p:xfrm>
          <a:off x="395537" y="1268758"/>
          <a:ext cx="8280918" cy="5112569"/>
        </p:xfrm>
        <a:graphic>
          <a:graphicData uri="http://schemas.openxmlformats.org/drawingml/2006/table">
            <a:tbl>
              <a:tblPr firstRow="1" firstCol="1" bandRow="1"/>
              <a:tblGrid>
                <a:gridCol w="3193873"/>
                <a:gridCol w="79378"/>
                <a:gridCol w="1102320"/>
                <a:gridCol w="974317"/>
                <a:gridCol w="1363299"/>
                <a:gridCol w="1567731"/>
              </a:tblGrid>
              <a:tr h="10646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Typy projektów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480" marR="18480" marT="24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Alokacja naboru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(w PLN)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95" marR="7295" marT="72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Liczba złożonych wniosków</a:t>
                      </a:r>
                      <a:b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(LSI)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81" marR="7781" marT="77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Wartość złożonych  wniosków - ogółem (PLN)</a:t>
                      </a:r>
                      <a:b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(LSI)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81" marR="7781" marT="77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Wnioskowane dofinansowanie</a:t>
                      </a:r>
                      <a:b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(PLN)</a:t>
                      </a:r>
                      <a:b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(LSI)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81" marR="7781" marT="77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18432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Oś priorytetowa IV. Ochrona środowiska naturalnego i dziedzictwa kulturowego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95" marR="7295" marT="72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9102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Projekty z zakresu ochrony różnorodności biologicznej w regionie (4.5)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720" marR="27720" marT="34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33 171 596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95" marR="7295" marT="72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95" marR="7295" marT="72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2 863 258,73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95" marR="7295" marT="72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2 433 037,94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95" marR="7295" marT="72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364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Oś priorytetowa V. Infrastruktura komunikacyjna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95" marR="7295" marT="72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95" marR="7295" marT="72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3443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Projekty z zakresu dróg  lokalnych (5.1)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720" marR="27720" marT="34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134 500 000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95" marR="7295" marT="72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95" marR="7295" marT="72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171 945 864,36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95" marR="7295" marT="72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129 423 687,50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95" marR="7295" marT="72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364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Oś priorytetowa VI. Spójność przestrzenna i społeczna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95" marR="7295" marT="72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9364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Projekty z zakresu poprawy dostępności usług społecznych (6.2.2)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474" marR="36474" marT="48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128 270 605 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95" marR="7295" marT="72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95" marR="7295" marT="72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119 729 049,82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95" marR="7295" marT="72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80 872 826,26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95" marR="7295" marT="72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64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Projekty z zakresu infrastruktury edukacyjnej 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– przedszkola (6.4.1)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474" marR="36474" marT="48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22 846 385 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95" marR="7295" marT="72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95" marR="7295" marT="72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82 214 375,66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95" marR="7295" marT="72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39 285 933,37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95" marR="7295" marT="72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86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Projekty z zakresu infrastruktury edukacyjnej 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–kształcenie zawodowe i ustawiczne (6.4.2)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474" marR="36474" marT="48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59 470 627 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95" marR="7295" marT="72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95" marR="7295" marT="72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57 908 605,17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95" marR="7295" marT="72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43 268 387,69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95" marR="7295" marT="72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64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Projekty z zakresu infrastruktury edukacyjnej 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–szkolnictwo ogólne (6.4.3)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474" marR="36474" marT="48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25 082 403 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95" marR="7295" marT="72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89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95" marR="7295" marT="72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158 001 006,23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95" marR="7295" marT="72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77 720 098,93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95" marR="7295" marT="72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44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RAZEM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474" marR="36474" marT="48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1 227 132 017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95" marR="7295" marT="72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1785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95" marR="7295" marT="72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6 633 773 532,19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95" marR="7295" marT="72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3 620 707 864,00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95" marR="7295" marT="72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07539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" name="Obraz 13" descr="C:\Users\w.rejman\Desktop\kol poz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/>
          <p:cNvSpPr txBox="1"/>
          <p:nvPr/>
        </p:nvSpPr>
        <p:spPr>
          <a:xfrm>
            <a:off x="217302" y="1071546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altLang="pl-PL" sz="2400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Stan realizacji RPO </a:t>
            </a:r>
            <a:r>
              <a:rPr lang="pl-PL" altLang="pl-PL" sz="2400" b="1" dirty="0">
                <a:solidFill>
                  <a:schemeClr val="tx1"/>
                </a:solidFill>
                <a:ea typeface="Mongolian Baiti" panose="03000500000000000000" pitchFamily="66" charset="0"/>
              </a:rPr>
              <a:t>W</a:t>
            </a:r>
            <a:r>
              <a:rPr lang="pl-PL" altLang="pl-PL" sz="2400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P 2014-2020</a:t>
            </a:r>
            <a:br>
              <a:rPr lang="pl-PL" altLang="pl-PL" sz="2400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</a:br>
            <a:r>
              <a:rPr lang="pl-PL" altLang="pl-PL" sz="2400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Ogłoszone nabory wniosków (2015 i 2016 r.) </a:t>
            </a:r>
            <a:endParaRPr lang="pl-PL" altLang="pl-PL" sz="2400" b="1" dirty="0">
              <a:solidFill>
                <a:schemeClr val="tx1"/>
              </a:solidFill>
              <a:ea typeface="Mongolian Baiti" panose="03000500000000000000" pitchFamily="66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67544" y="2418900"/>
            <a:ext cx="8568952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altLang="pl-PL" sz="2400" b="1" dirty="0">
                <a:solidFill>
                  <a:schemeClr val="tx1"/>
                </a:solidFill>
                <a:ea typeface="Mongolian Baiti" panose="03000500000000000000" pitchFamily="66" charset="0"/>
              </a:rPr>
              <a:t>Europejski Fundusz </a:t>
            </a:r>
            <a:r>
              <a:rPr lang="pl-PL" altLang="pl-PL" sz="2400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Społeczny </a:t>
            </a:r>
            <a:br>
              <a:rPr lang="pl-PL" altLang="pl-PL" sz="2400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</a:br>
            <a:r>
              <a:rPr lang="pl-PL" altLang="pl-PL" sz="2400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(osie priorytetowe VII-IX) - tryb konkursowy</a:t>
            </a:r>
          </a:p>
          <a:p>
            <a:pPr algn="ctr">
              <a:spcAft>
                <a:spcPts val="600"/>
              </a:spcAft>
            </a:pPr>
            <a:endParaRPr lang="pl-PL" altLang="pl-PL" sz="2400" b="1" dirty="0" smtClean="0">
              <a:solidFill>
                <a:schemeClr val="tx1"/>
              </a:solidFill>
              <a:ea typeface="Mongolian Baiti" panose="03000500000000000000" pitchFamily="66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l-PL" altLang="pl-PL" dirty="0">
                <a:solidFill>
                  <a:schemeClr val="tx1"/>
                </a:solidFill>
                <a:ea typeface="Mongolian Baiti" panose="03000500000000000000" pitchFamily="66" charset="0"/>
              </a:rPr>
              <a:t>Kwota </a:t>
            </a:r>
            <a:r>
              <a:rPr lang="pl-PL" altLang="pl-PL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udostępniona </a:t>
            </a:r>
            <a:r>
              <a:rPr lang="pl-PL" altLang="pl-PL" dirty="0">
                <a:solidFill>
                  <a:schemeClr val="tx1"/>
                </a:solidFill>
                <a:ea typeface="Mongolian Baiti" panose="03000500000000000000" pitchFamily="66" charset="0"/>
              </a:rPr>
              <a:t>w dotychczasowych </a:t>
            </a:r>
            <a:r>
              <a:rPr lang="pl-PL" altLang="pl-PL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naborach: </a:t>
            </a:r>
            <a:r>
              <a:rPr lang="pl-PL" altLang="pl-PL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474 </a:t>
            </a:r>
            <a:r>
              <a:rPr lang="pl-PL" altLang="pl-PL" b="1" dirty="0">
                <a:solidFill>
                  <a:schemeClr val="tx1"/>
                </a:solidFill>
                <a:ea typeface="Mongolian Baiti" panose="03000500000000000000" pitchFamily="66" charset="0"/>
              </a:rPr>
              <a:t>632 700 </a:t>
            </a:r>
            <a:r>
              <a:rPr lang="pl-PL" altLang="pl-PL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PLN, </a:t>
            </a:r>
            <a:r>
              <a:rPr lang="pl-PL" altLang="pl-PL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(w tym działanie 8.5 – nabór anulowany)</a:t>
            </a:r>
            <a:endParaRPr lang="pl-PL" altLang="pl-PL" b="1" dirty="0" smtClean="0">
              <a:solidFill>
                <a:schemeClr val="tx1"/>
              </a:solidFill>
              <a:ea typeface="Mongolian Baiti" panose="03000500000000000000" pitchFamily="66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l-PL" altLang="pl-PL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Liczba </a:t>
            </a:r>
            <a:r>
              <a:rPr lang="pl-PL" altLang="pl-PL" dirty="0">
                <a:solidFill>
                  <a:schemeClr val="tx1"/>
                </a:solidFill>
                <a:ea typeface="Mongolian Baiti" panose="03000500000000000000" pitchFamily="66" charset="0"/>
              </a:rPr>
              <a:t>złożonych </a:t>
            </a:r>
            <a:r>
              <a:rPr lang="pl-PL" altLang="pl-PL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wniosków</a:t>
            </a:r>
            <a:r>
              <a:rPr lang="pl-PL" altLang="pl-PL" dirty="0">
                <a:solidFill>
                  <a:schemeClr val="tx1"/>
                </a:solidFill>
                <a:ea typeface="Mongolian Baiti" panose="03000500000000000000" pitchFamily="66" charset="0"/>
              </a:rPr>
              <a:t>:</a:t>
            </a:r>
            <a:r>
              <a:rPr lang="pl-PL" altLang="pl-PL" b="1" dirty="0">
                <a:solidFill>
                  <a:schemeClr val="tx1"/>
                </a:solidFill>
                <a:ea typeface="Mongolian Baiti" panose="03000500000000000000" pitchFamily="66" charset="0"/>
              </a:rPr>
              <a:t> </a:t>
            </a:r>
            <a:r>
              <a:rPr lang="pl-PL" altLang="pl-PL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892;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l-PL" altLang="pl-PL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Wartość złożonych wniosków:</a:t>
            </a:r>
            <a:r>
              <a:rPr lang="pl-PL" altLang="pl-PL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 </a:t>
            </a:r>
            <a:r>
              <a:rPr lang="pl-PL" altLang="pl-PL" b="1" dirty="0">
                <a:solidFill>
                  <a:schemeClr val="tx1"/>
                </a:solidFill>
                <a:ea typeface="Mongolian Baiti" panose="03000500000000000000" pitchFamily="66" charset="0"/>
              </a:rPr>
              <a:t>1 564 061 992,60 </a:t>
            </a:r>
            <a:r>
              <a:rPr lang="pl-PL" altLang="pl-PL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PLN,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l-PL" altLang="pl-PL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z </a:t>
            </a:r>
            <a:r>
              <a:rPr lang="pl-PL" altLang="pl-PL" dirty="0">
                <a:solidFill>
                  <a:schemeClr val="tx1"/>
                </a:solidFill>
                <a:ea typeface="Mongolian Baiti" panose="03000500000000000000" pitchFamily="66" charset="0"/>
              </a:rPr>
              <a:t>czego wnioskowane dofinansowanie wynosi: </a:t>
            </a:r>
            <a:r>
              <a:rPr lang="pl-PL" altLang="pl-PL" b="1" dirty="0">
                <a:solidFill>
                  <a:schemeClr val="tx1"/>
                </a:solidFill>
                <a:ea typeface="Mongolian Baiti" panose="03000500000000000000" pitchFamily="66" charset="0"/>
              </a:rPr>
              <a:t>1 470 601 151,19 </a:t>
            </a:r>
            <a:r>
              <a:rPr lang="pl-PL" altLang="pl-PL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PLN.</a:t>
            </a:r>
            <a:endParaRPr lang="pl-PL" altLang="pl-PL" b="1" dirty="0">
              <a:solidFill>
                <a:schemeClr val="tx1"/>
              </a:solidFill>
              <a:ea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4699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13" descr="C:\Users\w.rejman\Desktop\kol poz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345911"/>
              </p:ext>
            </p:extLst>
          </p:nvPr>
        </p:nvGraphicFramePr>
        <p:xfrm>
          <a:off x="251520" y="908720"/>
          <a:ext cx="8571176" cy="5767601"/>
        </p:xfrm>
        <a:graphic>
          <a:graphicData uri="http://schemas.openxmlformats.org/drawingml/2006/table">
            <a:tbl>
              <a:tblPr firstRow="1" firstCol="1" bandRow="1"/>
              <a:tblGrid>
                <a:gridCol w="3834492"/>
                <a:gridCol w="923118"/>
                <a:gridCol w="852109"/>
                <a:gridCol w="1491191"/>
                <a:gridCol w="1470266"/>
              </a:tblGrid>
              <a:tr h="405125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Ogłoszone nabory wniosków – tryb konkursowy EFS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689" marR="21689" marT="2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7375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Typy projektów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689" marR="21689" marT="28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Alokacja naboru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(w PLN)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Liczba złożonych wniosków</a:t>
                      </a:r>
                      <a:b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(LSI)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32" marR="9132" marT="91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Wartość  złożonych wniosków </a:t>
                      </a:r>
                      <a:r>
                        <a:rPr lang="pl-PL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ogółem  </a:t>
                      </a: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(PLN)</a:t>
                      </a:r>
                      <a:b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(LSI)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32" marR="9132" marT="91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Wnioskowane dofinansowanie</a:t>
                      </a:r>
                      <a:b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(PLN)</a:t>
                      </a:r>
                      <a:b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(LSI)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132" marR="9132" marT="91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207824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Oś priorytetowa VII. Regionalny rynek pracy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EA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30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Programy aktywizacji zawodowej (7.1)</a:t>
                      </a:r>
                    </a:p>
                  </a:txBody>
                  <a:tcPr marL="54794" marR="54794" marT="8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95 279 800 </a:t>
                      </a:r>
                      <a:endParaRPr lang="pl-PL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275</a:t>
                      </a:r>
                    </a:p>
                  </a:txBody>
                  <a:tcPr marL="54794" marR="54794" marT="8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481 820 544,00</a:t>
                      </a:r>
                    </a:p>
                  </a:txBody>
                  <a:tcPr marL="54794" marR="54794" marT="8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457 729 516,80</a:t>
                      </a:r>
                    </a:p>
                  </a:txBody>
                  <a:tcPr marL="54794" marR="54794" marT="8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5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Bezzwrotne wsparcie dla osób  zamierzających rozpocząć prowadzenie działalności gospodarczej  (7.3)</a:t>
                      </a:r>
                    </a:p>
                  </a:txBody>
                  <a:tcPr marL="54794" marR="54794" marT="8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68 352 900 </a:t>
                      </a:r>
                      <a:endParaRPr lang="pl-PL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180</a:t>
                      </a:r>
                    </a:p>
                  </a:txBody>
                  <a:tcPr marL="54794" marR="54794" marT="8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697 290 048,81</a:t>
                      </a:r>
                    </a:p>
                  </a:txBody>
                  <a:tcPr marL="54794" marR="54794" marT="8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662 425 546,37</a:t>
                      </a:r>
                    </a:p>
                  </a:txBody>
                  <a:tcPr marL="54794" marR="54794" marT="8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1749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Oś priorytetowa VIII. Integracja społeczna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EA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439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Programy aktywnej integracji społecznej (8.1)</a:t>
                      </a:r>
                    </a:p>
                  </a:txBody>
                  <a:tcPr marL="54794" marR="54794" marT="8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35 000 </a:t>
                      </a:r>
                      <a:r>
                        <a:rPr lang="pl-PL" sz="11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000</a:t>
                      </a:r>
                      <a:endParaRPr lang="pl-PL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67</a:t>
                      </a:r>
                    </a:p>
                  </a:txBody>
                  <a:tcPr marL="54794" marR="54794" marT="8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87 081 756,16</a:t>
                      </a:r>
                    </a:p>
                  </a:txBody>
                  <a:tcPr marL="54794" marR="54794" marT="8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82 009 730,61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794" marR="54794" marT="8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18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Zintegrowane oraz zindywidualizowane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programy aktywnej integracji społecznej prowadzone przez ośrodki pomocy społecznej/powiatowe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centra pomocy społecznej (8.2)</a:t>
                      </a:r>
                    </a:p>
                  </a:txBody>
                  <a:tcPr marL="54794" marR="54794" marT="8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60 000 000</a:t>
                      </a:r>
                      <a:endParaRPr lang="pl-PL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4794" marR="54794" marT="8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13 811 099,43</a:t>
                      </a:r>
                    </a:p>
                  </a:txBody>
                  <a:tcPr marL="54794" marR="54794" marT="8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11 078 527,01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794" marR="54794" marT="8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5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Wspieranie rozwoju sektora ekonomii społecznej w regionie (8.5)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56 000 000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Nabór anulowany 20.01.2016 r.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(złożono 4 wnioski o wartości ogółem: </a:t>
                      </a:r>
                      <a:br>
                        <a:rPr lang="pl-PL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106 189 756,08 PLN)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45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Poprawa dostępu do usług wsparcia rodziny i pieczy zastępczej - projekty skierowanie wyłącznie na wsparcie rodziny (8.4)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10 000 </a:t>
                      </a:r>
                      <a:r>
                        <a:rPr lang="pl-PL" sz="11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000</a:t>
                      </a:r>
                      <a:endParaRPr lang="pl-PL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Nabór trwa do 17.06.2016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45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Poprawa dostępu do usług wsparcia rodziny i pieczy zastępczej - projekty dotyczące wyłącznie pieczy zastępczej (8.4)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10 000 000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Nabór trwa do 17.06.2016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137411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" name="Obraz 13" descr="C:\Users\w.rejman\Desktop\kol poz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628716"/>
              </p:ext>
            </p:extLst>
          </p:nvPr>
        </p:nvGraphicFramePr>
        <p:xfrm>
          <a:off x="683568" y="1412774"/>
          <a:ext cx="7992889" cy="4104457"/>
        </p:xfrm>
        <a:graphic>
          <a:graphicData uri="http://schemas.openxmlformats.org/drawingml/2006/table">
            <a:tbl>
              <a:tblPr firstRow="1" firstCol="1" bandRow="1"/>
              <a:tblGrid>
                <a:gridCol w="3096344"/>
                <a:gridCol w="1219269"/>
                <a:gridCol w="854288"/>
                <a:gridCol w="1416035"/>
                <a:gridCol w="1373528"/>
                <a:gridCol w="33425"/>
              </a:tblGrid>
              <a:tr h="401571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Oś priorytetowa IX Jakość edukacji i kompetencji w regionie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A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249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Zwiększenie dostępu do wychowania przedszkolnego (9.1)</a:t>
                      </a:r>
                    </a:p>
                  </a:txBody>
                  <a:tcPr marL="60960" marR="609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40 000 000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62</a:t>
                      </a:r>
                    </a:p>
                  </a:txBody>
                  <a:tcPr marL="60960" marR="609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44 762 497,93</a:t>
                      </a:r>
                    </a:p>
                  </a:txBody>
                  <a:tcPr marL="60960" marR="609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40 601 467,26</a:t>
                      </a:r>
                    </a:p>
                  </a:txBody>
                  <a:tcPr marL="60960" marR="609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20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Poprawa jakości kształcenia ogólnego (9.2)</a:t>
                      </a:r>
                    </a:p>
                  </a:txBody>
                  <a:tcPr marL="60960" marR="609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40 000 000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Nabór trwa do </a:t>
                      </a: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31.05.2016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22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Realizacja szkoleń językowych dla osób dorosłych (9.3)</a:t>
                      </a:r>
                    </a:p>
                  </a:txBody>
                  <a:tcPr marL="60960" marR="609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20 000 000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217</a:t>
                      </a:r>
                    </a:p>
                  </a:txBody>
                  <a:tcPr marL="60960" marR="609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146 039 705,88</a:t>
                      </a:r>
                    </a:p>
                  </a:txBody>
                  <a:tcPr marL="60960" marR="609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131 599 324,74</a:t>
                      </a:r>
                    </a:p>
                  </a:txBody>
                  <a:tcPr marL="60960" marR="609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74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Poprawa jakości kształcenia zawodowego (9.4)</a:t>
                      </a:r>
                    </a:p>
                  </a:txBody>
                  <a:tcPr marL="60960" marR="609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40 000 000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 marL="60960" marR="609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93 256 340,39</a:t>
                      </a:r>
                    </a:p>
                  </a:txBody>
                  <a:tcPr marL="60960" marR="609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85 157 038,40</a:t>
                      </a:r>
                    </a:p>
                  </a:txBody>
                  <a:tcPr marL="60960" marR="609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74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RAZEM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474 632 700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892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1 564 061 992,60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1 470 601 151,19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51345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" name="Obraz 13" descr="C:\Users\w.rejman\Desktop\kol poz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/>
          <p:cNvSpPr txBox="1"/>
          <p:nvPr/>
        </p:nvSpPr>
        <p:spPr>
          <a:xfrm>
            <a:off x="217302" y="1071546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altLang="pl-PL" sz="2400" b="1" dirty="0" smtClean="0">
                <a:solidFill>
                  <a:srgbClr val="000000"/>
                </a:solidFill>
                <a:ea typeface="Mongolian Baiti" panose="03000500000000000000" pitchFamily="66" charset="0"/>
              </a:rPr>
              <a:t>Stan realizacji RPO </a:t>
            </a:r>
            <a:r>
              <a:rPr lang="pl-PL" altLang="pl-PL" sz="2400" b="1" dirty="0">
                <a:solidFill>
                  <a:srgbClr val="000000"/>
                </a:solidFill>
                <a:ea typeface="Mongolian Baiti" panose="03000500000000000000" pitchFamily="66" charset="0"/>
              </a:rPr>
              <a:t>W</a:t>
            </a:r>
            <a:r>
              <a:rPr lang="pl-PL" altLang="pl-PL" sz="2400" b="1" dirty="0" smtClean="0">
                <a:solidFill>
                  <a:srgbClr val="000000"/>
                </a:solidFill>
                <a:ea typeface="Mongolian Baiti" panose="03000500000000000000" pitchFamily="66" charset="0"/>
              </a:rPr>
              <a:t>P 2014-2020</a:t>
            </a:r>
            <a:br>
              <a:rPr lang="pl-PL" altLang="pl-PL" sz="2400" b="1" dirty="0" smtClean="0">
                <a:solidFill>
                  <a:srgbClr val="000000"/>
                </a:solidFill>
                <a:ea typeface="Mongolian Baiti" panose="03000500000000000000" pitchFamily="66" charset="0"/>
              </a:rPr>
            </a:br>
            <a:r>
              <a:rPr lang="pl-PL" altLang="pl-PL" sz="2400" b="1" dirty="0" smtClean="0">
                <a:solidFill>
                  <a:srgbClr val="000000"/>
                </a:solidFill>
                <a:ea typeface="Mongolian Baiti" panose="03000500000000000000" pitchFamily="66" charset="0"/>
              </a:rPr>
              <a:t>Ogłoszone nabory wniosków (2015 i 2016 r.) </a:t>
            </a:r>
            <a:endParaRPr lang="pl-PL" altLang="pl-PL" sz="2400" b="1" dirty="0">
              <a:solidFill>
                <a:srgbClr val="000000"/>
              </a:solidFill>
              <a:ea typeface="Mongolian Baiti" panose="03000500000000000000" pitchFamily="66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67544" y="2214554"/>
            <a:ext cx="8568952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altLang="pl-PL" sz="2400" b="1" dirty="0">
                <a:solidFill>
                  <a:srgbClr val="000000"/>
                </a:solidFill>
                <a:ea typeface="Mongolian Baiti" panose="03000500000000000000" pitchFamily="66" charset="0"/>
              </a:rPr>
              <a:t>Europejski Fundusz </a:t>
            </a:r>
            <a:r>
              <a:rPr lang="pl-PL" altLang="pl-PL" sz="2400" b="1" dirty="0" smtClean="0">
                <a:solidFill>
                  <a:srgbClr val="000000"/>
                </a:solidFill>
                <a:ea typeface="Mongolian Baiti" panose="03000500000000000000" pitchFamily="66" charset="0"/>
              </a:rPr>
              <a:t>Społeczny </a:t>
            </a:r>
            <a:br>
              <a:rPr lang="pl-PL" altLang="pl-PL" sz="2400" b="1" dirty="0" smtClean="0">
                <a:solidFill>
                  <a:srgbClr val="000000"/>
                </a:solidFill>
                <a:ea typeface="Mongolian Baiti" panose="03000500000000000000" pitchFamily="66" charset="0"/>
              </a:rPr>
            </a:br>
            <a:r>
              <a:rPr lang="pl-PL" altLang="pl-PL" sz="2400" b="1" dirty="0" smtClean="0">
                <a:solidFill>
                  <a:srgbClr val="000000"/>
                </a:solidFill>
                <a:ea typeface="Mongolian Baiti" panose="03000500000000000000" pitchFamily="66" charset="0"/>
              </a:rPr>
              <a:t>(</a:t>
            </a:r>
            <a:r>
              <a:rPr lang="pl-PL" altLang="pl-PL" sz="2400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osie priorytetowe VII-X) - </a:t>
            </a:r>
            <a:r>
              <a:rPr lang="pl-PL" altLang="pl-PL" sz="2400" b="1" dirty="0" smtClean="0">
                <a:solidFill>
                  <a:srgbClr val="000000"/>
                </a:solidFill>
                <a:ea typeface="Mongolian Baiti" panose="03000500000000000000" pitchFamily="66" charset="0"/>
              </a:rPr>
              <a:t>tryb pozakonkursowy</a:t>
            </a:r>
          </a:p>
          <a:p>
            <a:pPr algn="just">
              <a:spcAft>
                <a:spcPts val="600"/>
              </a:spcAft>
            </a:pPr>
            <a:endParaRPr lang="pl-PL" altLang="pl-PL" b="1" dirty="0">
              <a:solidFill>
                <a:srgbClr val="FF0000"/>
              </a:solidFill>
              <a:ea typeface="Mongolian Baiti" panose="03000500000000000000" pitchFamily="66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l-PL" altLang="pl-PL" dirty="0">
                <a:solidFill>
                  <a:schemeClr val="tx1"/>
                </a:solidFill>
                <a:ea typeface="Mongolian Baiti" panose="03000500000000000000" pitchFamily="66" charset="0"/>
              </a:rPr>
              <a:t>Kwota </a:t>
            </a:r>
            <a:r>
              <a:rPr lang="pl-PL" altLang="pl-PL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udostępniona </a:t>
            </a:r>
            <a:r>
              <a:rPr lang="pl-PL" altLang="pl-PL" dirty="0">
                <a:solidFill>
                  <a:schemeClr val="tx1"/>
                </a:solidFill>
                <a:ea typeface="Mongolian Baiti" panose="03000500000000000000" pitchFamily="66" charset="0"/>
              </a:rPr>
              <a:t>w dotychczasowych naborach pozakonkursowych </a:t>
            </a:r>
            <a:r>
              <a:rPr lang="pl-PL" altLang="pl-PL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(w tym Pomoc Techniczna): </a:t>
            </a:r>
            <a:r>
              <a:rPr lang="pl-PL" altLang="pl-PL" b="1" dirty="0">
                <a:solidFill>
                  <a:schemeClr val="tx1"/>
                </a:solidFill>
                <a:ea typeface="Mongolian Baiti" panose="03000500000000000000" pitchFamily="66" charset="0"/>
              </a:rPr>
              <a:t>133 053 530,30 PLN</a:t>
            </a:r>
            <a:r>
              <a:rPr lang="pl-PL" altLang="pl-PL" dirty="0">
                <a:solidFill>
                  <a:schemeClr val="tx1"/>
                </a:solidFill>
                <a:ea typeface="Mongolian Baiti" panose="03000500000000000000" pitchFamily="66" charset="0"/>
              </a:rPr>
              <a:t>; </a:t>
            </a:r>
            <a:endParaRPr lang="pl-PL" altLang="pl-PL" dirty="0" smtClean="0">
              <a:solidFill>
                <a:schemeClr val="tx1"/>
              </a:solidFill>
              <a:ea typeface="Mongolian Baiti" panose="03000500000000000000" pitchFamily="66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l-PL" altLang="pl-PL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Liczba </a:t>
            </a:r>
            <a:r>
              <a:rPr lang="pl-PL" altLang="pl-PL" dirty="0">
                <a:solidFill>
                  <a:schemeClr val="tx1"/>
                </a:solidFill>
                <a:ea typeface="Mongolian Baiti" panose="03000500000000000000" pitchFamily="66" charset="0"/>
              </a:rPr>
              <a:t>złożonych wniosków: </a:t>
            </a:r>
            <a:r>
              <a:rPr lang="pl-PL" altLang="pl-PL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59;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l-PL" altLang="pl-PL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Wartość </a:t>
            </a:r>
            <a:r>
              <a:rPr lang="pl-PL" altLang="pl-PL" dirty="0">
                <a:solidFill>
                  <a:schemeClr val="tx1"/>
                </a:solidFill>
                <a:ea typeface="Mongolian Baiti" panose="03000500000000000000" pitchFamily="66" charset="0"/>
              </a:rPr>
              <a:t>złożonych wniosków: </a:t>
            </a:r>
            <a:r>
              <a:rPr lang="pl-PL" altLang="pl-PL" b="1" dirty="0">
                <a:solidFill>
                  <a:schemeClr val="tx1"/>
                </a:solidFill>
                <a:ea typeface="Mongolian Baiti" panose="03000500000000000000" pitchFamily="66" charset="0"/>
              </a:rPr>
              <a:t>141 272 109,71 PLN</a:t>
            </a:r>
            <a:r>
              <a:rPr lang="pl-PL" altLang="pl-PL" dirty="0">
                <a:solidFill>
                  <a:schemeClr val="tx1"/>
                </a:solidFill>
                <a:ea typeface="Mongolian Baiti" panose="03000500000000000000" pitchFamily="66" charset="0"/>
              </a:rPr>
              <a:t>, z czego wnioskowane dofinansowanie wynosi: </a:t>
            </a:r>
            <a:r>
              <a:rPr lang="pl-PL" altLang="pl-PL" b="1" dirty="0">
                <a:solidFill>
                  <a:schemeClr val="tx1"/>
                </a:solidFill>
                <a:ea typeface="Mongolian Baiti" panose="03000500000000000000" pitchFamily="66" charset="0"/>
              </a:rPr>
              <a:t>129 741 540,60 PLN</a:t>
            </a:r>
            <a:r>
              <a:rPr lang="pl-PL" altLang="pl-PL" dirty="0">
                <a:solidFill>
                  <a:schemeClr val="tx1"/>
                </a:solidFill>
                <a:ea typeface="Mongolian Baiti" panose="03000500000000000000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54211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" name="Obraz 13" descr="C:\Users\w.rejman\Desktop\kol poz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874066"/>
              </p:ext>
            </p:extLst>
          </p:nvPr>
        </p:nvGraphicFramePr>
        <p:xfrm>
          <a:off x="395536" y="1196752"/>
          <a:ext cx="8280919" cy="4680520"/>
        </p:xfrm>
        <a:graphic>
          <a:graphicData uri="http://schemas.openxmlformats.org/drawingml/2006/table">
            <a:tbl>
              <a:tblPr firstRow="1" firstCol="1" bandRow="1"/>
              <a:tblGrid>
                <a:gridCol w="3390861"/>
                <a:gridCol w="1087459"/>
                <a:gridCol w="972487"/>
                <a:gridCol w="1388678"/>
                <a:gridCol w="1441434"/>
              </a:tblGrid>
              <a:tr h="524101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Ogłoszone nabory wniosków  - tryb pozakonkursowy EFS 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3726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Typy projektów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Alokacja naboru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(w PLN)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Liczba złożonych wniosków </a:t>
                      </a:r>
                      <a:br>
                        <a:rPr lang="pl-PL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(SL2014, LSI)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Wartość  złożonych wniosków -ogółem  (PLN)</a:t>
                      </a:r>
                      <a:b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(SL2014, LSI)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Wnioskowane dofinansowanie</a:t>
                      </a:r>
                      <a:br>
                        <a:rPr lang="pl-PL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(PLN)</a:t>
                      </a:r>
                      <a:br>
                        <a:rPr lang="pl-PL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(SL2014, LSI)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71391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Oś priorytetowa VII. Regionalny rynek pracy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A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289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Poprawa sytuacji osób bezrobotnych na rynku pracy  – projekty pozakonkursowe PUP (7.2 – </a:t>
                      </a:r>
                      <a:b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 nabór)</a:t>
                      </a:r>
                    </a:p>
                  </a:txBody>
                  <a:tcPr marL="60960" marR="609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39 817 000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60960" marR="609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43 077 121,79</a:t>
                      </a:r>
                    </a:p>
                  </a:txBody>
                  <a:tcPr marL="60960" marR="609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43 077 121,79</a:t>
                      </a:r>
                    </a:p>
                  </a:txBody>
                  <a:tcPr marL="60960" marR="609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9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Poprawa sytuacji osób bezrobotnych na rynku pracy – projekty pozakonkursowe PUP (7.2 - II nabór)</a:t>
                      </a:r>
                    </a:p>
                  </a:txBody>
                  <a:tcPr marL="60960" marR="609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21 680 718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60960" marR="609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19 234 527,21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19 234 527,21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391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Oś priorytetowa VIII. Integracja społeczna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A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830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Projekty dla sektora ekonomii społecznej  (8.6)</a:t>
                      </a:r>
                    </a:p>
                  </a:txBody>
                  <a:tcPr marL="60960" marR="609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1 326 000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0960" marR="609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1 440 000,00</a:t>
                      </a:r>
                    </a:p>
                  </a:txBody>
                  <a:tcPr marL="60960" marR="609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1 224 000,00</a:t>
                      </a:r>
                    </a:p>
                  </a:txBody>
                  <a:tcPr marL="60960" marR="609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08677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" name="Obraz 13" descr="C:\Users\w.rejman\Desktop\kol poz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094056"/>
              </p:ext>
            </p:extLst>
          </p:nvPr>
        </p:nvGraphicFramePr>
        <p:xfrm>
          <a:off x="539553" y="1196752"/>
          <a:ext cx="8194748" cy="4785152"/>
        </p:xfrm>
        <a:graphic>
          <a:graphicData uri="http://schemas.openxmlformats.org/drawingml/2006/table">
            <a:tbl>
              <a:tblPr firstRow="1" firstCol="1" bandRow="1"/>
              <a:tblGrid>
                <a:gridCol w="3024335"/>
                <a:gridCol w="1368152"/>
                <a:gridCol w="523215"/>
                <a:gridCol w="1282362"/>
                <a:gridCol w="1996684"/>
              </a:tblGrid>
              <a:tr h="281376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Oś priorytetowa IX. Jakość edukacji i kompetencji w regionie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6055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Projekty stypendialne dla uczniów zdolnych </a:t>
                      </a: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– </a:t>
                      </a: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szkolnictwo ogólne </a:t>
                      </a: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pl-PL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9.6.1 – I nabór)</a:t>
                      </a:r>
                    </a:p>
                  </a:txBody>
                  <a:tcPr marL="60960" marR="609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2 246 750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0960" marR="609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Odstąpiono od złożenia wniosku </a:t>
                      </a: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pl-PL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 </a:t>
                      </a: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dofinansowanie w 2015 r.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6055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Projekty stypendialne dla uczniów zdolnych </a:t>
                      </a: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– </a:t>
                      </a: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szkolnictwo zawodowe </a:t>
                      </a: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pl-PL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9.6.2  - I nabór)</a:t>
                      </a:r>
                    </a:p>
                  </a:txBody>
                  <a:tcPr marL="60960" marR="609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1 386 000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0960" marR="609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6055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Projekty stypendialne dla uczniów zdolnych </a:t>
                      </a: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– </a:t>
                      </a: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szkolnictwo ogólne </a:t>
                      </a: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pl-PL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9.6.1 – II nabór)</a:t>
                      </a:r>
                    </a:p>
                  </a:txBody>
                  <a:tcPr marL="60960" marR="609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2 246 750 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0960" marR="609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2 365 000,00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2 246 750,00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Projekty stypendialne dla uczniów zdolnych </a:t>
                      </a: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– </a:t>
                      </a: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szkolnictwo zawodowe </a:t>
                      </a: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pl-PL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9.6.2  - II nabór)</a:t>
                      </a:r>
                    </a:p>
                  </a:txBody>
                  <a:tcPr marL="60960" marR="609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1 386 000 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1 540 000,00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1 386 000,00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674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Oś priorytetowa X. Pomoc techniczna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648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Pomoc techniczna (10.1- I nabór)</a:t>
                      </a:r>
                    </a:p>
                  </a:txBody>
                  <a:tcPr marL="60960" marR="609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18 756 625,30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21 646 418</a:t>
                      </a:r>
                      <a:endParaRPr lang="pl-PL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18 399 455,30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Pomoc techniczna (10.1 – II nabór)</a:t>
                      </a:r>
                    </a:p>
                  </a:txBody>
                  <a:tcPr marL="60960" marR="609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44 207 687,00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51 969 042,71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44 173 686,30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RAZEM</a:t>
                      </a:r>
                      <a:endParaRPr lang="pl-PL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133 053 530,30</a:t>
                      </a:r>
                      <a:endParaRPr lang="pl-PL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59</a:t>
                      </a:r>
                      <a:endParaRPr lang="pl-PL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141 272 109,71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129 741 540,60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15317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" name="Obraz 13" descr="C:\Users\w.rejman\Desktop\kol poz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/>
          <p:cNvSpPr txBox="1"/>
          <p:nvPr/>
        </p:nvSpPr>
        <p:spPr>
          <a:xfrm>
            <a:off x="217302" y="1304575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altLang="pl-PL" sz="2400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Stan realizacji RPO </a:t>
            </a:r>
            <a:r>
              <a:rPr lang="pl-PL" altLang="pl-PL" sz="2400" b="1" dirty="0">
                <a:solidFill>
                  <a:schemeClr val="tx1"/>
                </a:solidFill>
                <a:ea typeface="Mongolian Baiti" panose="03000500000000000000" pitchFamily="66" charset="0"/>
              </a:rPr>
              <a:t>W</a:t>
            </a:r>
            <a:r>
              <a:rPr lang="pl-PL" altLang="pl-PL" sz="2400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P 2014-2020</a:t>
            </a:r>
            <a:br>
              <a:rPr lang="pl-PL" altLang="pl-PL" sz="2400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</a:br>
            <a:r>
              <a:rPr lang="pl-PL" altLang="pl-PL" sz="2400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Ogłoszone nabory wniosków (2015 i 2016 r.) </a:t>
            </a:r>
            <a:endParaRPr lang="pl-PL" altLang="pl-PL" sz="2400" b="1" dirty="0">
              <a:solidFill>
                <a:schemeClr val="tx1"/>
              </a:solidFill>
              <a:ea typeface="Mongolian Baiti" panose="03000500000000000000" pitchFamily="66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67544" y="2285992"/>
            <a:ext cx="856895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altLang="pl-PL" sz="2400" b="1" dirty="0">
                <a:solidFill>
                  <a:schemeClr val="tx1"/>
                </a:solidFill>
                <a:ea typeface="Mongolian Baiti" panose="03000500000000000000" pitchFamily="66" charset="0"/>
              </a:rPr>
              <a:t>Europejski Fundusz </a:t>
            </a:r>
            <a:r>
              <a:rPr lang="pl-PL" altLang="pl-PL" sz="2400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Społeczny </a:t>
            </a:r>
            <a:br>
              <a:rPr lang="pl-PL" altLang="pl-PL" sz="2400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</a:br>
            <a:r>
              <a:rPr lang="pl-PL" altLang="pl-PL" sz="2400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(łącznie tryb konkursowy i pozakonkursowy)</a:t>
            </a:r>
          </a:p>
          <a:p>
            <a:pPr algn="ctr">
              <a:spcAft>
                <a:spcPts val="600"/>
              </a:spcAft>
            </a:pPr>
            <a:endParaRPr lang="pl-PL" altLang="pl-PL" sz="2400" b="1" dirty="0" smtClean="0">
              <a:solidFill>
                <a:schemeClr val="tx1"/>
              </a:solidFill>
              <a:ea typeface="Mongolian Baiti" panose="03000500000000000000" pitchFamily="66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l-PL" altLang="pl-PL" sz="2000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Kwota udostępniona </a:t>
            </a:r>
            <a:r>
              <a:rPr lang="pl-PL" altLang="pl-PL" sz="2000" dirty="0">
                <a:solidFill>
                  <a:schemeClr val="tx1"/>
                </a:solidFill>
                <a:ea typeface="Mongolian Baiti" panose="03000500000000000000" pitchFamily="66" charset="0"/>
              </a:rPr>
              <a:t>w dotychczasowych </a:t>
            </a:r>
            <a:r>
              <a:rPr lang="pl-PL" altLang="pl-PL" sz="2000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naborach (łącznie tryb konkursowy i pozakonkursowy) : </a:t>
            </a:r>
            <a:r>
              <a:rPr lang="pl-PL" altLang="pl-PL" sz="2000" b="1" dirty="0">
                <a:solidFill>
                  <a:schemeClr val="tx1"/>
                </a:solidFill>
                <a:ea typeface="Mongolian Baiti" panose="03000500000000000000" pitchFamily="66" charset="0"/>
              </a:rPr>
              <a:t>607 686 230,30 PLN;  </a:t>
            </a:r>
            <a:endParaRPr lang="pl-PL" altLang="pl-PL" sz="2000" b="1" dirty="0" smtClean="0">
              <a:solidFill>
                <a:schemeClr val="tx1"/>
              </a:solidFill>
              <a:ea typeface="Mongolian Baiti" panose="03000500000000000000" pitchFamily="66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l-PL" altLang="pl-PL" sz="2000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Liczba </a:t>
            </a:r>
            <a:r>
              <a:rPr lang="pl-PL" altLang="pl-PL" sz="2000" dirty="0">
                <a:solidFill>
                  <a:schemeClr val="tx1"/>
                </a:solidFill>
                <a:ea typeface="Mongolian Baiti" panose="03000500000000000000" pitchFamily="66" charset="0"/>
              </a:rPr>
              <a:t>złożonych wniosków:</a:t>
            </a:r>
            <a:r>
              <a:rPr lang="pl-PL" altLang="pl-PL" sz="2000" b="1" dirty="0">
                <a:solidFill>
                  <a:schemeClr val="tx1"/>
                </a:solidFill>
                <a:ea typeface="Mongolian Baiti" panose="03000500000000000000" pitchFamily="66" charset="0"/>
              </a:rPr>
              <a:t> </a:t>
            </a:r>
            <a:r>
              <a:rPr lang="pl-PL" altLang="pl-PL" sz="2000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951;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l-PL" altLang="pl-PL" sz="2000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Wartość </a:t>
            </a:r>
            <a:r>
              <a:rPr lang="pl-PL" altLang="pl-PL" sz="2000" dirty="0">
                <a:solidFill>
                  <a:schemeClr val="tx1"/>
                </a:solidFill>
                <a:ea typeface="Mongolian Baiti" panose="03000500000000000000" pitchFamily="66" charset="0"/>
              </a:rPr>
              <a:t>złożonych wniosków: </a:t>
            </a:r>
            <a:r>
              <a:rPr lang="pl-PL" altLang="pl-PL" sz="2000" b="1" dirty="0">
                <a:solidFill>
                  <a:schemeClr val="tx1"/>
                </a:solidFill>
                <a:ea typeface="Mongolian Baiti" panose="03000500000000000000" pitchFamily="66" charset="0"/>
              </a:rPr>
              <a:t>1 705 334 102,31 PLN, </a:t>
            </a:r>
            <a:r>
              <a:rPr lang="pl-PL" altLang="pl-PL" sz="2000" dirty="0">
                <a:solidFill>
                  <a:schemeClr val="tx1"/>
                </a:solidFill>
                <a:ea typeface="Mongolian Baiti" panose="03000500000000000000" pitchFamily="66" charset="0"/>
              </a:rPr>
              <a:t>z czego </a:t>
            </a:r>
            <a:r>
              <a:rPr lang="pl-PL" altLang="pl-PL" sz="2000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wnioskowane </a:t>
            </a:r>
            <a:r>
              <a:rPr lang="pl-PL" altLang="pl-PL" sz="2000" dirty="0">
                <a:solidFill>
                  <a:schemeClr val="tx1"/>
                </a:solidFill>
                <a:ea typeface="Mongolian Baiti" panose="03000500000000000000" pitchFamily="66" charset="0"/>
              </a:rPr>
              <a:t>dofinansowanie wynosi:</a:t>
            </a:r>
            <a:r>
              <a:rPr lang="pl-PL" altLang="pl-PL" sz="2000" b="1" dirty="0">
                <a:solidFill>
                  <a:schemeClr val="tx1"/>
                </a:solidFill>
                <a:ea typeface="Mongolian Baiti" panose="03000500000000000000" pitchFamily="66" charset="0"/>
              </a:rPr>
              <a:t> 1 600 342 691,79 PLN.</a:t>
            </a:r>
          </a:p>
        </p:txBody>
      </p:sp>
    </p:spTree>
    <p:extLst>
      <p:ext uri="{BB962C8B-B14F-4D97-AF65-F5344CB8AC3E}">
        <p14:creationId xmlns:p14="http://schemas.microsoft.com/office/powerpoint/2010/main" val="327573004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87524" y="1844824"/>
            <a:ext cx="85689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W dniu 19 kwietnia 2016 r. Zarząd Województwa Podkarpackiego uchwałą </a:t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nr 167/3435/16 zatwierdził Sprawozdanie roczne z wdrażania Regionalnego Programu Operacyjnego Województwa Podkarpackiego na lata 2014 – 2020 za rok 2014 i 2015. </a:t>
            </a:r>
          </a:p>
          <a:p>
            <a:pPr algn="just"/>
            <a:endParaRPr lang="pl-PL" sz="1100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Sprawozdanie było przedmiotem roboczych konsultacji  z Instytucją Koordynującą Umowę Partnerstwa (IK UP), w ramach których zgłoszonych zostało jedynie kilka uwag w zakresie wskazanych przez IZ RPO WP problemów dot. wdrażania osi priorytetowej III oraz IV. </a:t>
            </a:r>
          </a:p>
          <a:p>
            <a:pPr algn="just"/>
            <a:endParaRPr lang="pl-PL" sz="1100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Zgodnie z zapisami wytycznych </a:t>
            </a:r>
            <a:r>
              <a:rPr lang="pl-PL" sz="1600" i="1" dirty="0" smtClean="0">
                <a:solidFill>
                  <a:schemeClr val="tx1"/>
                </a:solidFill>
              </a:rPr>
              <a:t>MIR w zakresie sprawozdawczości na lata 2014-2020</a:t>
            </a:r>
            <a:r>
              <a:rPr lang="pl-PL" sz="1600" dirty="0" smtClean="0">
                <a:solidFill>
                  <a:schemeClr val="tx1"/>
                </a:solidFill>
              </a:rPr>
              <a:t>, Instytucja Zarządzająca przekazała Sprawozdanie do wiadomości IK UP.</a:t>
            </a:r>
          </a:p>
          <a:p>
            <a:pPr algn="just"/>
            <a:endParaRPr lang="pl-PL" sz="1100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Zatwierdzone przez Komitet Monitorujący RPO WP 2014-2020 Sprawozdanie za rok 2014 </a:t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i 2015, należy przekazać Komisji Europejskiej do dnia 31 maja br.</a:t>
            </a:r>
          </a:p>
          <a:p>
            <a:endParaRPr lang="pl-PL" sz="1100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W sytuacji, gdy KE zwróci się do IZ z prośbą o korektę sprawozdania, skorygowane sprawozdanie nie wymaga powtórnego zatwierdzenia przez KM, natomiast wysyłane jest </a:t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w formie elektronicznej do wiadomości IK UP oraz członków KM.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793366" y="1049443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000000"/>
                </a:solidFill>
              </a:rPr>
              <a:t>Sprawozdanie roczne z wdrażania RPO WP </a:t>
            </a:r>
            <a:br>
              <a:rPr lang="pl-PL" sz="2000" b="1" dirty="0" smtClean="0">
                <a:solidFill>
                  <a:srgbClr val="000000"/>
                </a:solidFill>
              </a:rPr>
            </a:br>
            <a:r>
              <a:rPr lang="pl-PL" sz="2000" b="1" dirty="0" smtClean="0">
                <a:solidFill>
                  <a:srgbClr val="000000"/>
                </a:solidFill>
              </a:rPr>
              <a:t>2014-2020 za rok 2014 i 2015</a:t>
            </a:r>
            <a:endParaRPr lang="pl-PL" altLang="pl-PL" sz="2000" b="1" dirty="0" smtClean="0">
              <a:solidFill>
                <a:schemeClr val="tx1"/>
              </a:solidFill>
              <a:ea typeface="Mongolian Baiti" panose="03000500000000000000" pitchFamily="66" charset="0"/>
            </a:endParaRPr>
          </a:p>
        </p:txBody>
      </p:sp>
      <p:pic>
        <p:nvPicPr>
          <p:cNvPr id="4" name="Obraz 13" descr="C:\Users\w.rejman\Desktop\kol poz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787993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17302" y="857232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400" b="1" dirty="0" smtClean="0">
                <a:solidFill>
                  <a:schemeClr val="tx2"/>
                </a:solidFill>
              </a:rPr>
              <a:t>Alokacja udostępniona w ogłoszonych naborach, </a:t>
            </a:r>
            <a:br>
              <a:rPr lang="pl-PL" sz="2400" b="1" dirty="0" smtClean="0">
                <a:solidFill>
                  <a:schemeClr val="tx2"/>
                </a:solidFill>
              </a:rPr>
            </a:br>
            <a:r>
              <a:rPr lang="pl-PL" sz="2400" b="1" dirty="0" smtClean="0">
                <a:solidFill>
                  <a:schemeClr val="tx2"/>
                </a:solidFill>
              </a:rPr>
              <a:t>w ramach poszczególnych osi priorytetowych - EFS</a:t>
            </a:r>
            <a:endParaRPr lang="pl-PL" altLang="pl-PL" sz="2400" b="1" dirty="0">
              <a:solidFill>
                <a:schemeClr val="tx2"/>
              </a:solidFill>
              <a:ea typeface="Mongolian Baiti" panose="03000500000000000000" pitchFamily="66" charset="0"/>
            </a:endParaRP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4" name="Obraz 13" descr="C:\Users\w.rejman\Desktop\kol poz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Wykres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0984258"/>
              </p:ext>
            </p:extLst>
          </p:nvPr>
        </p:nvGraphicFramePr>
        <p:xfrm>
          <a:off x="683568" y="2052637"/>
          <a:ext cx="7920880" cy="3929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" name="Obraz 13" descr="C:\Users\w.rejman\Desktop\kol poz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/>
          <p:cNvSpPr txBox="1"/>
          <p:nvPr/>
        </p:nvSpPr>
        <p:spPr>
          <a:xfrm>
            <a:off x="179512" y="1268760"/>
            <a:ext cx="878497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altLang="pl-PL" sz="2400" b="1" dirty="0" smtClean="0">
                <a:solidFill>
                  <a:srgbClr val="000000"/>
                </a:solidFill>
                <a:ea typeface="Mongolian Baiti" panose="03000500000000000000" pitchFamily="66" charset="0"/>
              </a:rPr>
              <a:t>Stan </a:t>
            </a:r>
            <a:r>
              <a:rPr lang="pl-PL" altLang="pl-PL" sz="2400" b="1" dirty="0">
                <a:solidFill>
                  <a:srgbClr val="000000"/>
                </a:solidFill>
                <a:ea typeface="Mongolian Baiti" panose="03000500000000000000" pitchFamily="66" charset="0"/>
              </a:rPr>
              <a:t>realizacji RPO WP 2014-2020 </a:t>
            </a:r>
            <a:br>
              <a:rPr lang="pl-PL" altLang="pl-PL" sz="2400" b="1" dirty="0">
                <a:solidFill>
                  <a:srgbClr val="000000"/>
                </a:solidFill>
                <a:ea typeface="Mongolian Baiti" panose="03000500000000000000" pitchFamily="66" charset="0"/>
              </a:rPr>
            </a:br>
            <a:r>
              <a:rPr lang="pl-PL" altLang="pl-PL" sz="2200" b="1" dirty="0" smtClean="0">
                <a:solidFill>
                  <a:srgbClr val="000000"/>
                </a:solidFill>
                <a:ea typeface="Mongolian Baiti" panose="03000500000000000000" pitchFamily="66" charset="0"/>
              </a:rPr>
              <a:t>Wnioski </a:t>
            </a:r>
            <a:r>
              <a:rPr lang="pl-PL" altLang="pl-PL" sz="2200" b="1" dirty="0">
                <a:solidFill>
                  <a:srgbClr val="000000"/>
                </a:solidFill>
                <a:ea typeface="Mongolian Baiti" panose="03000500000000000000" pitchFamily="66" charset="0"/>
              </a:rPr>
              <a:t>po ocenie formalnej i zawarte </a:t>
            </a:r>
            <a:r>
              <a:rPr lang="pl-PL" altLang="pl-PL" sz="2200" b="1" dirty="0" smtClean="0">
                <a:solidFill>
                  <a:srgbClr val="000000"/>
                </a:solidFill>
                <a:ea typeface="Mongolian Baiti" panose="03000500000000000000" pitchFamily="66" charset="0"/>
              </a:rPr>
              <a:t>umowy o dofinansowanie</a:t>
            </a:r>
          </a:p>
          <a:p>
            <a:pPr algn="ctr">
              <a:spcAft>
                <a:spcPts val="600"/>
              </a:spcAft>
            </a:pPr>
            <a:endParaRPr lang="pl-PL" altLang="pl-PL" sz="2400" b="1" dirty="0">
              <a:solidFill>
                <a:srgbClr val="000000"/>
              </a:solidFill>
              <a:ea typeface="Mongolian Baiti" panose="03000500000000000000" pitchFamily="66" charset="0"/>
            </a:endParaRPr>
          </a:p>
          <a:p>
            <a:pPr algn="ctr">
              <a:spcAft>
                <a:spcPts val="600"/>
              </a:spcAft>
            </a:pPr>
            <a:endParaRPr lang="pl-PL" altLang="pl-PL" sz="2000" b="1" dirty="0">
              <a:solidFill>
                <a:srgbClr val="000000"/>
              </a:solidFill>
              <a:ea typeface="Mongolian Baiti" panose="03000500000000000000" pitchFamily="66" charset="0"/>
            </a:endParaRPr>
          </a:p>
          <a:p>
            <a:pPr algn="just">
              <a:spcAft>
                <a:spcPts val="600"/>
              </a:spcAft>
            </a:pPr>
            <a:r>
              <a:rPr lang="pl-PL" altLang="pl-PL" sz="2000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Liczba wniosków poprawnych formalnie:  </a:t>
            </a:r>
            <a:r>
              <a:rPr lang="pl-PL" altLang="pl-PL" sz="2000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181 (EFRR), 709 (EFS).</a:t>
            </a:r>
          </a:p>
          <a:p>
            <a:pPr algn="just">
              <a:spcAft>
                <a:spcPts val="600"/>
              </a:spcAft>
            </a:pPr>
            <a:r>
              <a:rPr lang="pl-PL" altLang="pl-PL" sz="2000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Wartość ogółem wniosków o dofinansowanie poprawnych pod względem formalnym: </a:t>
            </a:r>
            <a:r>
              <a:rPr lang="pl-PL" altLang="pl-PL" sz="2000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271 506 474,72 PLN (EFRR), 1 283 754 973,54 PLN (EFS)</a:t>
            </a:r>
            <a:endParaRPr lang="pl-PL" altLang="pl-PL" sz="2000" b="1" dirty="0">
              <a:solidFill>
                <a:schemeClr val="tx1"/>
              </a:solidFill>
              <a:ea typeface="Mongolian Baiti" panose="03000500000000000000" pitchFamily="66" charset="0"/>
            </a:endParaRPr>
          </a:p>
          <a:p>
            <a:pPr algn="just">
              <a:spcAft>
                <a:spcPts val="600"/>
              </a:spcAft>
            </a:pPr>
            <a:endParaRPr lang="pl-PL" altLang="pl-PL" sz="2000" dirty="0" smtClean="0">
              <a:solidFill>
                <a:schemeClr val="tx1"/>
              </a:solidFill>
              <a:ea typeface="Mongolian Baiti" panose="03000500000000000000" pitchFamily="66" charset="0"/>
            </a:endParaRPr>
          </a:p>
          <a:p>
            <a:pPr algn="just">
              <a:spcAft>
                <a:spcPts val="600"/>
              </a:spcAft>
            </a:pPr>
            <a:r>
              <a:rPr lang="pl-PL" altLang="pl-PL" sz="2000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Liczba zawartych umów o dofinansowanie: </a:t>
            </a:r>
            <a:r>
              <a:rPr lang="pl-PL" altLang="pl-PL" sz="2000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9 (EFFR), 36 (EFS)</a:t>
            </a:r>
            <a:br>
              <a:rPr lang="pl-PL" altLang="pl-PL" sz="2000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</a:br>
            <a:r>
              <a:rPr lang="pl-PL" altLang="pl-PL" sz="2000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Wartość ogółem podpisanych umów o dofinansowanie: </a:t>
            </a:r>
            <a:r>
              <a:rPr lang="pl-PL" altLang="pl-PL" sz="2000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543 230,00 PLN (EFRR), 118 275 740,50 PLN (EFS)</a:t>
            </a:r>
          </a:p>
        </p:txBody>
      </p:sp>
    </p:spTree>
    <p:extLst>
      <p:ext uri="{BB962C8B-B14F-4D97-AF65-F5344CB8AC3E}">
        <p14:creationId xmlns:p14="http://schemas.microsoft.com/office/powerpoint/2010/main" val="8806533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" name="Obraz 13" descr="C:\Users\w.rejman\Desktop\kol poz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856202"/>
              </p:ext>
            </p:extLst>
          </p:nvPr>
        </p:nvGraphicFramePr>
        <p:xfrm>
          <a:off x="457200" y="1124744"/>
          <a:ext cx="8226425" cy="4752531"/>
        </p:xfrm>
        <a:graphic>
          <a:graphicData uri="http://schemas.openxmlformats.org/drawingml/2006/table">
            <a:tbl>
              <a:tblPr firstRow="1" firstCol="1" bandRow="1"/>
              <a:tblGrid>
                <a:gridCol w="3019477"/>
                <a:gridCol w="1211062"/>
                <a:gridCol w="1356029"/>
                <a:gridCol w="1356029"/>
                <a:gridCol w="1283828"/>
              </a:tblGrid>
              <a:tr h="52817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Typ projektu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Wnioski o dofinansowanie poprawne pod względem </a:t>
                      </a:r>
                      <a:r>
                        <a:rPr lang="pl-PL" sz="12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formalnym (EFRR)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68692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Liczba wniosków 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Wartość ogółem (PLN)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Wnioskowane dofinansowanie (PLN)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Wkład UE (PLN)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040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Bony na innowacje (1.2)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38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2 213 140,00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1 533 102,84</a:t>
                      </a:r>
                      <a:endParaRPr lang="pl-PL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1 533 102,84</a:t>
                      </a:r>
                      <a:endParaRPr lang="pl-PL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0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Razem dla OP 1</a:t>
                      </a:r>
                      <a:endParaRPr lang="pl-PL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38</a:t>
                      </a:r>
                      <a:endParaRPr lang="pl-PL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2 213 140,00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1 533 102,84</a:t>
                      </a:r>
                      <a:endParaRPr lang="pl-PL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1 533 102,84</a:t>
                      </a:r>
                      <a:endParaRPr lang="pl-PL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</a:tr>
              <a:tr h="4040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Projekty z zakresu ochrony różnorodności biologicznej w regionie (4.5)</a:t>
                      </a:r>
                      <a:endParaRPr lang="pl-PL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pl-PL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1 011 490,17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857 696,01</a:t>
                      </a:r>
                      <a:endParaRPr lang="pl-PL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857 696,01</a:t>
                      </a:r>
                      <a:endParaRPr lang="pl-PL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0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Razem dla OP 4</a:t>
                      </a:r>
                      <a:endParaRPr lang="pl-PL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pl-PL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1 011 490,17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857 696,01</a:t>
                      </a:r>
                      <a:endParaRPr lang="pl-PL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857 696,01</a:t>
                      </a:r>
                      <a:endParaRPr lang="pl-PL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</a:tr>
              <a:tr h="4040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Przedszkola (6.4.1)</a:t>
                      </a:r>
                      <a:endParaRPr lang="pl-PL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44</a:t>
                      </a:r>
                      <a:endParaRPr lang="pl-PL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73 735 123,25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33 714 637,05</a:t>
                      </a:r>
                      <a:endParaRPr lang="pl-PL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33 714 637,05</a:t>
                      </a:r>
                      <a:endParaRPr lang="pl-PL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0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Kształcenie zawodowe i ustawiczne (6.4.2)</a:t>
                      </a:r>
                      <a:endParaRPr lang="pl-PL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  <a:endParaRPr lang="pl-PL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57 028 397,65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42 378 295,12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42 378 295,12</a:t>
                      </a:r>
                      <a:endParaRPr lang="pl-PL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0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Szkolnictwo ogólne (6.4.3)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79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137 518 323,65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67 267 663,42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67 267 663,42</a:t>
                      </a:r>
                      <a:endParaRPr kumimoji="0" lang="pl-PL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0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Razem dla OP 6 </a:t>
                      </a:r>
                      <a:endParaRPr lang="pl-PL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141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268 281 844,55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143 360 595,59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143 360 595,59</a:t>
                      </a:r>
                      <a:endParaRPr kumimoji="0" lang="pl-PL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</a:tr>
              <a:tr h="3053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Razem dla EFRR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181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271 506 474,72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145 751 394,44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145 751 394,44</a:t>
                      </a:r>
                      <a:endParaRPr kumimoji="0" lang="pl-PL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08501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" name="Obraz 13" descr="C:\Users\w.rejman\Desktop\kol poz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961629"/>
              </p:ext>
            </p:extLst>
          </p:nvPr>
        </p:nvGraphicFramePr>
        <p:xfrm>
          <a:off x="179512" y="1124742"/>
          <a:ext cx="8784976" cy="5032955"/>
        </p:xfrm>
        <a:graphic>
          <a:graphicData uri="http://schemas.openxmlformats.org/drawingml/2006/table">
            <a:tbl>
              <a:tblPr firstRow="1" firstCol="1" bandRow="1"/>
              <a:tblGrid>
                <a:gridCol w="3660407"/>
                <a:gridCol w="1098122"/>
                <a:gridCol w="1244538"/>
                <a:gridCol w="1464163"/>
                <a:gridCol w="1317746"/>
              </a:tblGrid>
              <a:tr h="55337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Typ projektu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Wnioski o dofinansowanie poprawne pod względem formalnym  (EFS)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79192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Liczba wniosków 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Wartość ogółem (PLN)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Wnioskowane dofinansowanie (PLN)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Wkład UE (PLN)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886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Programy aktywizacji zawodowej (7.1)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197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333 327 501,69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306 025 667,76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278 551 036,56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6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Poprawa sytuacji osób bezrobotnych na rynku pracy  – projekty pozakonkursowe PUP (7.2)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42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62 311 649,00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62 311 649,00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52 964 901,64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5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Bezzwrotne wsparcie dla osób  zamierzających rozpocząć prowadzenie działalności gospodarczej  (7.3)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131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511 643 559,77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497 867 555,05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434 897 025,53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6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Razem dla OP 7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370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907 282 710,46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866 204 871,81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766 412 963,73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</a:tr>
              <a:tr h="3886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Programy aktywnej integracji społecznej (8.1)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37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55 674 336,21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52 610 812,96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47 323 185,64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19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Zintegrowane oraz zindywidualizowane </a:t>
                      </a:r>
                      <a:b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programy aktywnej integracji społecznej prowadzone przez ośrodki pomocy społecznej/powiatowe  centra pomocy społecznej (8.2)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7 765 071,80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6 599 155,70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3 652 877,41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5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Projekty dla sektora ekonomii społecznej  (8.6)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1 440 000,00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1 224 000,00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1 224 000,00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6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Razem dla OP 8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48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64 879 408,01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60 433 968,66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52 200 063,05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4" marR="422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05067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" name="Obraz 13" descr="C:\Users\w.rejman\Desktop\kol poz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898641"/>
              </p:ext>
            </p:extLst>
          </p:nvPr>
        </p:nvGraphicFramePr>
        <p:xfrm>
          <a:off x="457200" y="1052737"/>
          <a:ext cx="8226426" cy="4824534"/>
        </p:xfrm>
        <a:graphic>
          <a:graphicData uri="http://schemas.openxmlformats.org/drawingml/2006/table">
            <a:tbl>
              <a:tblPr firstRow="1" firstCol="1" bandRow="1"/>
              <a:tblGrid>
                <a:gridCol w="2530624"/>
                <a:gridCol w="889333"/>
                <a:gridCol w="1576039"/>
                <a:gridCol w="1615215"/>
                <a:gridCol w="1615215"/>
              </a:tblGrid>
              <a:tr h="48846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Typ projektu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3" marR="42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Wnioski o dofinansowanie poprawne pod względem formalnym  (EFS)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3" marR="42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63528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Liczba wniosków 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3" marR="42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Wartość ogółem (PLN)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3" marR="42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Wnioskowane dofinansowanie (PLN)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3" marR="42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Wkład UE (PLN)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3" marR="42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065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Zwiększenie dostępu do wychowania przedszkolnego (9.1)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3" marR="42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48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3" marR="42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37 558 206,01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3" marR="42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34 123 322,28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3" marR="42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31 924 474,98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3" marR="42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5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Realizacja szkoleń językowych dla osób dorosłych (9.3)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3" marR="42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172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3" marR="42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111 307 541,87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3" marR="42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100 247 751,70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3" marR="42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94 681 488,37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3" marR="42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5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Poprawa jakości kształcenia zawodowego (9.4)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3" marR="42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55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3" marR="42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85 206 646,48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3" marR="42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77 861 816,57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3" marR="42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72 425 649,26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3" marR="42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6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Projekty stypendialne dla uczniów zdolnych – szkolnictwo ogólne (9.6.1)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3" marR="42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3" marR="42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2 365 000,00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3" marR="42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2 246 750,00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3" marR="42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2 010 250,00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3" marR="42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6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Projekty stypendialne dla uczniów zdolnych – szkolnictwo zawodowe (9.6.2)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3" marR="42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3" marR="42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1 540 000,00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3" marR="42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1 386 000,00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3" marR="42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1 309 000,00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3" marR="42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9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Razem dla OP 9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3" marR="42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277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3" marR="42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237 977 394,36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3" marR="42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215 865 640,55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3" marR="42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202 350 862,61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3" marR="42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</a:tr>
              <a:tr h="3199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Pomoc techniczna 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3" marR="42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3" marR="42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73 615 460,71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3" marR="42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62 573 141,60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3" marR="42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62 573 141,60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3" marR="42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9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Razem dla OP 10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3" marR="42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3" marR="42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73 615 460,71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3" marR="42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62 573 141,60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3" marR="42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62 573 141,60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3" marR="42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</a:tr>
              <a:tr h="3199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Razem dla EFS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3" marR="42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709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3" marR="42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1 283 754 973,54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3" marR="42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1 205 077 622,62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3" marR="42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1 083 537 030,99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273" marR="42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72542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" name="Obraz 13" descr="C:\Users\w.rejman\Desktop\kol poz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631848"/>
              </p:ext>
            </p:extLst>
          </p:nvPr>
        </p:nvGraphicFramePr>
        <p:xfrm>
          <a:off x="467543" y="1340770"/>
          <a:ext cx="8064896" cy="4464493"/>
        </p:xfrm>
        <a:graphic>
          <a:graphicData uri="http://schemas.openxmlformats.org/drawingml/2006/table">
            <a:tbl>
              <a:tblPr firstRow="1" firstCol="1" bandRow="1"/>
              <a:tblGrid>
                <a:gridCol w="2971840"/>
                <a:gridCol w="1263477"/>
                <a:gridCol w="1263477"/>
                <a:gridCol w="1283051"/>
                <a:gridCol w="1283051"/>
              </a:tblGrid>
              <a:tr h="51203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Typ projektu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Zawarte umowy o dofinansowanie/ podpisane decyzje o dofinansowanie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66594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Liczba umów 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Wartość ogółem (PLN)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Dofinansowanie (PLN)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Wkład UE (PLN)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883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Bony na innowacje (1.2)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9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543 230,00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372 852,84 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372 852,84 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Razem dla OP 1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9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543 230,00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372 852,84 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372 852,84 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</a:tr>
              <a:tr h="6079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Poprawa sytuacji osób bezrobotnych na rynku pracy  – projekty pozakonkursowe PUP (7.2)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43 180 279,79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43 180 279,79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36 703 237,82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Razem dla OP 7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43 180 279,79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43 180 279,79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36 703 237,82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</a:tr>
              <a:tr h="4143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Projekty dla sektora ekonomii społecznej  (8.6)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1 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1 440 000,00 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1 224 000,00 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1 224 000,00 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Razem dla OP 8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1 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1 440 000,00 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1 224 000,00 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1 224 000,00 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</a:tr>
              <a:tr h="2959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Pomoc techniczna 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73 655 460,71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62 607 141,44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62 607 141,44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Razem dla OP 10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73 655 460,71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62 607 141,44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62 607 141,44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</a:tr>
              <a:tr h="2959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Razem dla Programu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45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118 818 970,50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107 384 274,07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100 907 232,10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78226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" name="Obraz 13" descr="C:\Users\w.rejman\Desktop\kol poz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/>
          <p:cNvSpPr txBox="1"/>
          <p:nvPr/>
        </p:nvSpPr>
        <p:spPr>
          <a:xfrm>
            <a:off x="270415" y="1873915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altLang="pl-PL" sz="2800" b="1" dirty="0">
                <a:solidFill>
                  <a:srgbClr val="000000"/>
                </a:solidFill>
                <a:ea typeface="Mongolian Baiti" panose="03000500000000000000" pitchFamily="66" charset="0"/>
              </a:rPr>
              <a:t>Nabory planowane do ogłoszenia w 2016 r. </a:t>
            </a:r>
            <a:r>
              <a:rPr lang="pl-PL" altLang="pl-PL" sz="2400" b="1" dirty="0" smtClean="0">
                <a:solidFill>
                  <a:srgbClr val="000000"/>
                </a:solidFill>
                <a:ea typeface="Mongolian Baiti" panose="03000500000000000000" pitchFamily="66" charset="0"/>
              </a:rPr>
              <a:t/>
            </a:r>
            <a:br>
              <a:rPr lang="pl-PL" altLang="pl-PL" sz="2400" b="1" dirty="0" smtClean="0">
                <a:solidFill>
                  <a:srgbClr val="000000"/>
                </a:solidFill>
                <a:ea typeface="Mongolian Baiti" panose="03000500000000000000" pitchFamily="66" charset="0"/>
              </a:rPr>
            </a:br>
            <a:endParaRPr lang="pl-PL" altLang="pl-PL" sz="2000" b="1" dirty="0" smtClean="0">
              <a:solidFill>
                <a:srgbClr val="000000"/>
              </a:solidFill>
              <a:ea typeface="Mongolian Baiti" panose="03000500000000000000" pitchFamily="66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64189" y="3366287"/>
            <a:ext cx="86751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chemeClr val="tx1"/>
                </a:solidFill>
              </a:rPr>
              <a:t>Europejski Fundusz Rozwoju Regionalnego </a:t>
            </a:r>
            <a:r>
              <a:rPr lang="pl-PL" sz="2400" b="1" dirty="0" smtClean="0">
                <a:solidFill>
                  <a:schemeClr val="tx1"/>
                </a:solidFill>
              </a:rPr>
              <a:t/>
            </a:r>
            <a:br>
              <a:rPr lang="pl-PL" sz="2400" b="1" dirty="0" smtClean="0">
                <a:solidFill>
                  <a:schemeClr val="tx1"/>
                </a:solidFill>
              </a:rPr>
            </a:br>
            <a:r>
              <a:rPr lang="pl-PL" sz="2400" b="1" dirty="0" smtClean="0">
                <a:solidFill>
                  <a:schemeClr val="tx1"/>
                </a:solidFill>
              </a:rPr>
              <a:t>– </a:t>
            </a:r>
            <a:r>
              <a:rPr lang="pl-PL" sz="2400" b="1" dirty="0">
                <a:solidFill>
                  <a:schemeClr val="tx1"/>
                </a:solidFill>
              </a:rPr>
              <a:t>kwota planowanych naborów: </a:t>
            </a:r>
            <a:r>
              <a:rPr lang="pl-PL" sz="2400" b="1" dirty="0" smtClean="0">
                <a:solidFill>
                  <a:schemeClr val="tx1"/>
                </a:solidFill>
              </a:rPr>
              <a:t>1 932 mln </a:t>
            </a:r>
            <a:r>
              <a:rPr lang="pl-PL" sz="2400" b="1" dirty="0">
                <a:solidFill>
                  <a:schemeClr val="tx1"/>
                </a:solidFill>
              </a:rPr>
              <a:t>PLN </a:t>
            </a:r>
          </a:p>
        </p:txBody>
      </p:sp>
    </p:spTree>
    <p:extLst>
      <p:ext uri="{BB962C8B-B14F-4D97-AF65-F5344CB8AC3E}">
        <p14:creationId xmlns:p14="http://schemas.microsoft.com/office/powerpoint/2010/main" val="42237082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13" descr="C:\Users\w.rejman\Desktop\kol poz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531814"/>
              </p:ext>
            </p:extLst>
          </p:nvPr>
        </p:nvGraphicFramePr>
        <p:xfrm>
          <a:off x="323527" y="892820"/>
          <a:ext cx="8496945" cy="5469543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4104457"/>
                <a:gridCol w="1728192"/>
                <a:gridCol w="2664296"/>
              </a:tblGrid>
              <a:tr h="6912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Działanie/</a:t>
                      </a:r>
                      <a:br>
                        <a:rPr lang="pl-PL" sz="11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1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Poddziałanie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924" marR="43924" marT="23280" marB="114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Planowany termin rozpoczęcia naborów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924" marR="43924" marT="23280" marB="114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Orientacyjna kwota przeznaczona na dofinansowanie projektów</a:t>
                      </a:r>
                      <a:br>
                        <a:rPr lang="pl-PL" sz="11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1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 ramach konkursu – PLN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924" marR="43924" marT="23280" marB="114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0198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Oś Priorytetowa I Konkurencyjna i innowacyjna gospodarka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924" marR="43924" marT="23280" marB="114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65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Działanie 1.1 Wsparcie infrastruktury B+R jednostek naukowych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924" marR="43924" marT="23280" marB="114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Nie przewiduje się naboru w 2016 roku.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924" marR="43924" marT="23280" marB="114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0198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Działanie 1.2 Badania przemysłowe, prace rozwojowe i ich wdrożenia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924" marR="43924" marT="23280" marB="114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III kwartał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924" marR="43924" marT="23280" marB="114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117 mln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924" marR="43924" marT="23280" marB="114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98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IV kwartał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924" marR="43924" marT="23280" marB="114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149 mln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924" marR="43924" marT="23280" marB="114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7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Działanie 1.3 Promowanie przedsiębiorczości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924" marR="43924" marT="23280" marB="114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II kwartał 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924" marR="43924" marT="23280" marB="114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 mln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924" marR="43924" marT="23280" marB="114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Działanie 1.4 Wsparcie MŚP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Poddziałanie 1.4.1 Dotacje bezpośrednie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924" marR="43924" marT="23280" marB="114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IV kwartał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924" marR="43924" marT="23280" marB="114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85 mln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924" marR="43924" marT="23280" marB="114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Działanie 1.4 Wsparcie MŚP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Poddziałanie 1.4.2 Instrumenty finansowe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924" marR="43924" marT="23280" marB="114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Nie przewiduje się naboru w 2016 roku.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924" marR="43924" marT="23280" marB="114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0198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Oś Priorytetowa II Cyfrowe Podkarpackie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924" marR="43924" marT="23280" marB="114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65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Działanie 2.1 Podniesienie efektywności i dostępności </a:t>
                      </a:r>
                      <a:b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e-usług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924" marR="43924" marT="23280" marB="114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II kwartał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924" marR="43924" marT="23280" marB="114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 mln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924" marR="43924" marT="23280" marB="114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98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Oś Priorytetowa III Czysta Energia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924" marR="43924" marT="23280" marB="114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0198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Działanie 3.1 Rozwój OZE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924" marR="43924" marT="23280" marB="114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IV kwartał  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924" marR="43924" marT="23280" marB="114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70 mln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924" marR="43924" marT="23280" marB="114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98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IV kwartał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924" marR="43924" marT="23280" marB="114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150 mln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924" marR="43924" marT="23280" marB="114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7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Działanie 3.2 Modernizacja energetyczna budynków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924" marR="43924" marT="23280" marB="114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II kwartał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924" marR="43924" marT="23280" marB="114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198 mln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924" marR="43924" marT="23280" marB="114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Działanie 3.3 Poprawa jakości powietrza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Poddziałanie</a:t>
                      </a:r>
                      <a:r>
                        <a:rPr lang="pl-PL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3.3.1 Realizacja planów niskoemisyjnych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924" marR="43924" marT="23280" marB="114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II kwartał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924" marR="43924" marT="23280" marB="114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107 mln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924" marR="43924" marT="23280" marB="114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Działanie 3.3 Poprawa jakości powietrza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Poddziałanie 3.3.2 Redukcja emisji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924" marR="43924" marT="23280" marB="114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Nie przewiduje się naboru w 2016 roku.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924" marR="43924" marT="23280" marB="114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304263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13" descr="C:\Users\w.rejman\Desktop\kol poz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236511"/>
              </p:ext>
            </p:extLst>
          </p:nvPr>
        </p:nvGraphicFramePr>
        <p:xfrm>
          <a:off x="287525" y="1052736"/>
          <a:ext cx="8568950" cy="5015762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774136"/>
                <a:gridCol w="2397407"/>
                <a:gridCol w="2397407"/>
              </a:tblGrid>
              <a:tr h="35237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Oś priorytetowa IV Ochrona środowiska naturalnego i dziedzictwa kulturowego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227" marR="54227" marT="28741" marB="140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4039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Działanie 4.1 Zapobieganie i zwalczanie zagrożeń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227" marR="54227" marT="28741" marB="140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III kwartał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227" marR="54227" marT="28741" marB="140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28 mln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227" marR="54227" marT="28741" marB="140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39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IV kwartał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227" marR="54227" marT="28741" marB="140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28 mln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227" marR="54227" marT="28741" marB="140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39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IV kwartał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227" marR="54227" marT="28741" marB="140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8,5 mln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227" marR="54227" marT="28741" marB="140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7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Działanie 4.3 Gospodarka wodno-ściekowa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Poddziałanie 4.3.1 Gospodarka ściekowa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227" marR="54227" marT="28741" marB="140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II kwartał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227" marR="54227" marT="28741" marB="140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374 mln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3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Działanie 4.2 Gospodarka odpadami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227" marR="54227" marT="28741" marB="140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Nie przewiduje się naboru w 2016 roku.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227" marR="54227" marT="28741" marB="140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8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Działanie 4.3 Gospodarka wodno-ściekowa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Poddziałanie 4.3.2 Zaopatrzenie w wodę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227" marR="54227" marT="28741" marB="1409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Nie przewiduje się naboru w 2016 roku.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227" marR="54227" marT="28741" marB="140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403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Działanie 4.4 Kultura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227" marR="54227" marT="28741" marB="140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III kwartał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227" marR="54227" marT="28741" marB="140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121 mln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227" marR="54227" marT="28741" marB="140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3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Działanie 4.5 Różnorodność biologiczna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227" marR="54227" marT="28741" marB="140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Nie przewiduje się naboru w 2016 roku.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227" marR="54227" marT="28741" marB="140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4039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Oś priorytetowa V Infrastruktura komunikacyjna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227" marR="54227" marT="28741" marB="140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403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Działanie 5.1 Infrastruktura drogowa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227" marR="54227" marT="28741" marB="140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Nie przewiduje się naboru w 2016 roku.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227" marR="54227" marT="28741" marB="140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403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Działanie 5.2 Infrastruktura terminali przeładunkowych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227" marR="54227" marT="28741" marB="140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II kwartał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227" marR="54227" marT="28741" marB="140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42 mln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227" marR="54227" marT="28741" marB="140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3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Działanie 5.3 Infrastruktura kolejowa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227" marR="54227" marT="28741" marB="140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Projekty realizowane są wyłącznie w trybie pozakonkursowym.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227" marR="54227" marT="28741" marB="140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403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Działanie 5.4 Niskoemisyjny transport miejski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227" marR="54227" marT="28741" marB="140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III kwartał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227" marR="54227" marT="28741" marB="140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129 mln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227" marR="54227" marT="28741" marB="1409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8935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" name="Obraz 13" descr="C:\Users\w.rejman\Desktop\kol poz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842109"/>
              </p:ext>
            </p:extLst>
          </p:nvPr>
        </p:nvGraphicFramePr>
        <p:xfrm>
          <a:off x="457200" y="1412777"/>
          <a:ext cx="8226425" cy="3657128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746572"/>
                <a:gridCol w="1921621"/>
                <a:gridCol w="2558232"/>
              </a:tblGrid>
              <a:tr h="35429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Oś priorytetowa VI Spójność przestrzenna i społeczna 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042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Działanie 6.1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Rozwój potencjału endogenicznego regionu</a:t>
                      </a: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Nie przewiduje się naboru w 2016 roku.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061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Działanie 6.2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Infrastruktura ochrony zdrowia i pomocy społecznej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Poddziałanie 6.2.1 Zwiększona dostępność i jakość usług zdrowotnych w regionie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IV kwartał</a:t>
                      </a: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95,5 mln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4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Działanie 6.2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Infrastruktura ochrony zdrowia i pomocy społecznej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Poddziałanie 6.2.2 Infrastruktura pomocy społecznej</a:t>
                      </a: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Nie przewiduje się naboru w 2016 roku.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542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Działanie 6.3 Rewitalizacja przestrzeni regionalnej</a:t>
                      </a: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Nie przewiduje się naboru w 2016 roku.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684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Działanie 6.4 Infrastruktura edukacyjna</a:t>
                      </a: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Nie przewiduje się naboru w 2016 roku.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93817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1002431" y="980728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000000"/>
                </a:solidFill>
              </a:rPr>
              <a:t>Uwagi członków KM RPO WP 2014-2020 do Sprawozdania rocznego z wdrażania RPO WP 2014-2020 za rok 2014 i 2015</a:t>
            </a:r>
            <a:endParaRPr lang="pl-PL" altLang="pl-PL" sz="2000" b="1" dirty="0" smtClean="0">
              <a:solidFill>
                <a:schemeClr val="tx1"/>
              </a:solidFill>
              <a:ea typeface="Mongolian Baiti" panose="03000500000000000000" pitchFamily="66" charset="0"/>
            </a:endParaRPr>
          </a:p>
        </p:txBody>
      </p:sp>
      <p:pic>
        <p:nvPicPr>
          <p:cNvPr id="4" name="Obraz 13" descr="C:\Users\w.rejman\Desktop\kol poz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60343"/>
              </p:ext>
            </p:extLst>
          </p:nvPr>
        </p:nvGraphicFramePr>
        <p:xfrm>
          <a:off x="457200" y="2060848"/>
          <a:ext cx="8226426" cy="3888432"/>
        </p:xfrm>
        <a:graphic>
          <a:graphicData uri="http://schemas.openxmlformats.org/drawingml/2006/table">
            <a:tbl>
              <a:tblPr firstRow="1" bandRow="1"/>
              <a:tblGrid>
                <a:gridCol w="471796"/>
                <a:gridCol w="1050069"/>
                <a:gridCol w="1584823"/>
                <a:gridCol w="3809063"/>
                <a:gridCol w="1310675"/>
              </a:tblGrid>
              <a:tr h="970702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Lp.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005" marR="80005" marT="40003" marB="400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Podmiot zgłaszający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04" marR="60004" marT="82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Część dokumentu, do którego odnosi się uwaga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04" marR="60004" marT="82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Treść</a:t>
                      </a:r>
                      <a:r>
                        <a:rPr lang="pl-PL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1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uwagi/opinii</a:t>
                      </a:r>
                      <a:r>
                        <a:rPr lang="pl-PL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1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wraz z uzasadnieniem </a:t>
                      </a:r>
                      <a:br>
                        <a:rPr lang="pl-PL" sz="11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pl-PL" sz="11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oraz propozycją zmienionego zapisu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04" marR="60004" marT="82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Stanowisko</a:t>
                      </a:r>
                      <a:br>
                        <a:rPr lang="pl-PL" sz="11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1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IZ RPO WP do wystosowanej uwagi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91773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1.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005" marR="80005" marT="40003" marB="400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Komisja Europejska</a:t>
                      </a:r>
                      <a:endParaRPr lang="pl-P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04" marR="60004" marT="82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Kluczowe informacje na temat wdrażania osi priorytetowej VII</a:t>
                      </a:r>
                      <a:b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</a:b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w odniesieniu do kluczowych zmian, znaczących problemów i działań podjętych w celu rozwiązania tych problemów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(str</a:t>
                      </a: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. 10 pkt VII)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04" marR="60004" marT="82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Propozycja przeredagowania wyjaśnienia: 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pl-PL" sz="11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GB" sz="11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“W </a:t>
                      </a:r>
                      <a:r>
                        <a:rPr lang="en-GB" sz="1100" i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związku</a:t>
                      </a:r>
                      <a:r>
                        <a:rPr lang="en-GB" sz="11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z </a:t>
                      </a:r>
                      <a:r>
                        <a:rPr lang="en-GB" sz="1100" i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wstępnym</a:t>
                      </a:r>
                      <a:r>
                        <a:rPr lang="en-GB" sz="11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i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brakiem</a:t>
                      </a:r>
                      <a:r>
                        <a:rPr lang="en-GB" sz="11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i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akceptacji</a:t>
                      </a:r>
                      <a:r>
                        <a:rPr lang="en-GB" sz="11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i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przez</a:t>
                      </a:r>
                      <a:r>
                        <a:rPr lang="en-GB" sz="11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KE </a:t>
                      </a:r>
                      <a:r>
                        <a:rPr lang="en-GB" sz="1100" i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przyjęcia</a:t>
                      </a:r>
                      <a:r>
                        <a:rPr lang="en-GB" sz="11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i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rozwiązań</a:t>
                      </a:r>
                      <a:r>
                        <a:rPr lang="en-GB" sz="11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i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proponowanych</a:t>
                      </a:r>
                      <a:r>
                        <a:rPr lang="en-GB" sz="11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i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przez</a:t>
                      </a:r>
                      <a:r>
                        <a:rPr lang="en-GB" sz="11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PARP </a:t>
                      </a:r>
                      <a:r>
                        <a:rPr lang="pl-PL" sz="1100" i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pl-PL" sz="1100" i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GB" sz="1100" i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 </a:t>
                      </a:r>
                      <a:r>
                        <a:rPr lang="en-GB" sz="1100" i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zakresie</a:t>
                      </a:r>
                      <a:r>
                        <a:rPr lang="en-GB" sz="11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i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funkcjonowania</a:t>
                      </a:r>
                      <a:r>
                        <a:rPr lang="en-GB" sz="11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i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krajowego</a:t>
                      </a:r>
                      <a:r>
                        <a:rPr lang="en-GB" sz="11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RUR </a:t>
                      </a:r>
                      <a:r>
                        <a:rPr lang="en-GB" sz="1100" i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powstały</a:t>
                      </a:r>
                      <a:r>
                        <a:rPr lang="en-GB" sz="11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i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opóźnienia</a:t>
                      </a:r>
                      <a:r>
                        <a:rPr lang="en-GB" sz="11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i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 </a:t>
                      </a:r>
                      <a:r>
                        <a:rPr lang="en-GB" sz="1100" i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rozdysponowaniu</a:t>
                      </a:r>
                      <a:r>
                        <a:rPr lang="en-GB" sz="11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i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środków</a:t>
                      </a:r>
                      <a:r>
                        <a:rPr lang="en-GB" sz="11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i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przeznaczonych</a:t>
                      </a:r>
                      <a:r>
                        <a:rPr lang="en-GB" sz="11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i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</a:t>
                      </a:r>
                      <a:r>
                        <a:rPr lang="en-GB" sz="11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i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usługi</a:t>
                      </a:r>
                      <a:r>
                        <a:rPr lang="en-GB" sz="11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i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rozwojowe</a:t>
                      </a:r>
                      <a:r>
                        <a:rPr lang="en-GB" sz="11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w </a:t>
                      </a:r>
                      <a:r>
                        <a:rPr lang="en-GB" sz="1100" i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zakresie</a:t>
                      </a:r>
                      <a:r>
                        <a:rPr lang="en-GB" sz="11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i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podnoszenia</a:t>
                      </a:r>
                      <a:r>
                        <a:rPr lang="en-GB" sz="11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i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kompetencji</a:t>
                      </a:r>
                      <a:r>
                        <a:rPr lang="en-GB" sz="11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GB" sz="1100" i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kwalifikacji</a:t>
                      </a:r>
                      <a:r>
                        <a:rPr lang="en-GB" sz="11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i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pracowników</a:t>
                      </a:r>
                      <a:r>
                        <a:rPr lang="en-GB" sz="11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i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przedsiębiorstw</a:t>
                      </a:r>
                      <a:r>
                        <a:rPr lang="en-GB" sz="11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pl-PL" sz="1100" i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pl-PL" sz="1100" i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GB" sz="1100" i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 </a:t>
                      </a:r>
                      <a:r>
                        <a:rPr lang="en-GB" sz="1100" i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konsekwencji</a:t>
                      </a:r>
                      <a:r>
                        <a:rPr lang="en-GB" sz="11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i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nie</a:t>
                      </a:r>
                      <a:r>
                        <a:rPr lang="en-GB" sz="11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i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było</a:t>
                      </a:r>
                      <a:r>
                        <a:rPr lang="en-GB" sz="11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i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możliwe</a:t>
                      </a:r>
                      <a:r>
                        <a:rPr lang="en-GB" sz="11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i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ogłoszenia</a:t>
                      </a:r>
                      <a:r>
                        <a:rPr lang="en-GB" sz="11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i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konkursów</a:t>
                      </a:r>
                      <a:r>
                        <a:rPr lang="en-GB" sz="11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i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dla</a:t>
                      </a:r>
                      <a:r>
                        <a:rPr lang="en-GB" sz="11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i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Działania</a:t>
                      </a:r>
                      <a:r>
                        <a:rPr lang="en-GB" sz="11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7.5 RPO WP”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04" marR="60004" marT="82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Uwaga uwzględniona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69499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" name="Obraz 13" descr="C:\Users\w.rejman\Desktop\kol poz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/>
          <p:cNvSpPr txBox="1"/>
          <p:nvPr/>
        </p:nvSpPr>
        <p:spPr>
          <a:xfrm>
            <a:off x="270415" y="1873915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altLang="pl-PL" sz="2800" b="1" dirty="0">
                <a:solidFill>
                  <a:srgbClr val="000000"/>
                </a:solidFill>
                <a:ea typeface="Mongolian Baiti" panose="03000500000000000000" pitchFamily="66" charset="0"/>
              </a:rPr>
              <a:t>Nabory planowane do ogłoszenia w 2016 r. </a:t>
            </a:r>
            <a:endParaRPr lang="pl-PL" altLang="pl-PL" sz="2000" b="1" dirty="0" smtClean="0">
              <a:solidFill>
                <a:srgbClr val="000000"/>
              </a:solidFill>
              <a:ea typeface="Mongolian Baiti" panose="03000500000000000000" pitchFamily="66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64189" y="3366287"/>
            <a:ext cx="86751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rgbClr val="000000"/>
                </a:solidFill>
              </a:rPr>
              <a:t>Europejski Fundusz </a:t>
            </a:r>
            <a:r>
              <a:rPr lang="pl-PL" sz="2400" b="1" dirty="0" smtClean="0">
                <a:solidFill>
                  <a:srgbClr val="000000"/>
                </a:solidFill>
              </a:rPr>
              <a:t>Społeczny</a:t>
            </a:r>
            <a:br>
              <a:rPr lang="pl-PL" sz="2400" b="1" dirty="0" smtClean="0">
                <a:solidFill>
                  <a:srgbClr val="000000"/>
                </a:solidFill>
              </a:rPr>
            </a:br>
            <a:r>
              <a:rPr lang="pl-PL" sz="2400" b="1" dirty="0" smtClean="0">
                <a:solidFill>
                  <a:srgbClr val="000000"/>
                </a:solidFill>
              </a:rPr>
              <a:t>– </a:t>
            </a:r>
            <a:r>
              <a:rPr lang="pl-PL" sz="2400" b="1" dirty="0">
                <a:solidFill>
                  <a:srgbClr val="000000"/>
                </a:solidFill>
              </a:rPr>
              <a:t>kwota planowanych naborów: </a:t>
            </a:r>
            <a:r>
              <a:rPr lang="pl-PL" sz="2400" b="1" dirty="0" smtClean="0">
                <a:solidFill>
                  <a:schemeClr val="tx1"/>
                </a:solidFill>
              </a:rPr>
              <a:t>527,5 mln </a:t>
            </a:r>
            <a:r>
              <a:rPr lang="pl-PL" sz="2400" b="1" dirty="0">
                <a:solidFill>
                  <a:schemeClr val="tx1"/>
                </a:solidFill>
              </a:rPr>
              <a:t>PLN </a:t>
            </a:r>
          </a:p>
        </p:txBody>
      </p:sp>
    </p:spTree>
    <p:extLst>
      <p:ext uri="{BB962C8B-B14F-4D97-AF65-F5344CB8AC3E}">
        <p14:creationId xmlns:p14="http://schemas.microsoft.com/office/powerpoint/2010/main" val="79135637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" name="Obraz 13" descr="C:\Users\w.rejman\Desktop\kol poz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998165"/>
              </p:ext>
            </p:extLst>
          </p:nvPr>
        </p:nvGraphicFramePr>
        <p:xfrm>
          <a:off x="457200" y="1412774"/>
          <a:ext cx="8226425" cy="439249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746572"/>
                <a:gridCol w="1921621"/>
                <a:gridCol w="2558232"/>
              </a:tblGrid>
              <a:tr h="47431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Oś Priorytetowa VII Regionalny rynek pracy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761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Działanie 7.1 Poprawa sytuacji osób bezrobotnych na rynku pracy – projekty konkursowe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IV kwartał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42,8 mln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Działanie 7.2 Poprawa sytuacji osób bezrobotnych na rynku pracy - projekty pozakonkursowe PUP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Projekty PUP współfinansowane ze środków EFS - realizowane w trybie pozakonkursowym w I kwartale 2016 r.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743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Działanie 7.3 Wsparcie rozwoju przedsiębiorczości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IV kwartał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22 mln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3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Działanie 7.3 Wsparcie rozwoju przedsiębiorczości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IV kwartał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22,9 mln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3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Działanie 7.4 Rozwój opieki żłobkowej w regionie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II kwartał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27,6 mln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5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Działanie 7.5 Rozwój kompetencji pracowników sektora MŚP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II/III kwartał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22,2 mln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5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Działanie 7.6 Programy profilaktyczne i zdrowotne w regionie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II kwartał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 mln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5980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" name="Obraz 13" descr="C:\Users\w.rejman\Desktop\kol poz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574707"/>
              </p:ext>
            </p:extLst>
          </p:nvPr>
        </p:nvGraphicFramePr>
        <p:xfrm>
          <a:off x="457200" y="1124744"/>
          <a:ext cx="8226424" cy="5047017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682752"/>
                <a:gridCol w="2169192"/>
                <a:gridCol w="2374480"/>
              </a:tblGrid>
              <a:tr h="30495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Oś Priorytetowa VIII Integracja społeczna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89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Działanie 8.1 Aktywna integracja osób zagrożonych ubóstwem lub wykluczeniem społecznym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II kwartał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 mln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Działanie 8.1 Aktywna integracja osób zagrożonych ubóstwem lub wykluczeniem społecznym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II kwartał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 mln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3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Działanie 8.2 Aktywna integracja osób zagrożonych ubóstwem lub wykluczeniem społecznym prowadzona przez ośrodki pomocy społecznej/powiatowe centra pomocy społecznej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III kwartał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45 mln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Działanie 8.3 Zwiększenie dostępu do usług społecznych i zdrowotnych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III kwartał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40 mln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Działanie 8.3 Zwiększenie dostępu do usług społecznych i zdrowotnych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III kwartał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 mln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5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Działanie 8.3 Zwiększenie dostępu do usług społecznych i zdrowotnych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III kwartał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 mln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5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IV kwartał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 mln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5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IV kwartał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 mln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Działanie 8.5 Wspieranie rozwoju sektora ekonomii społecznej w regionie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II kwartał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 mln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Działanie 8.6 Koordynacja sektora ekonomii społecznej w regionie – projekt systemowy ROPS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Nie przewiduje się naboru w 2016 roku.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2003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" name="Obraz 13" descr="C:\Users\w.rejman\Desktop\kol poz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30682"/>
              </p:ext>
            </p:extLst>
          </p:nvPr>
        </p:nvGraphicFramePr>
        <p:xfrm>
          <a:off x="457200" y="1556791"/>
          <a:ext cx="8226425" cy="3093886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746572"/>
                <a:gridCol w="1921621"/>
                <a:gridCol w="2558232"/>
              </a:tblGrid>
              <a:tr h="52486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Oś Priorytetowa IX Jakość edukacji i kompetencji w regionie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248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Działanie 9.1 Rozwój edukacji przedszkolnej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III</a:t>
                      </a: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kwartał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 mln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4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Działanie 9.3 Podnoszenie kompetencji osób dorosłych w obszarze TIK i języków obcych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II kwartał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 mln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Działanie 9.4 Poprawa jakości kształcenia zawodowego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035" indent="-262255" algn="ctr">
                        <a:lnSpc>
                          <a:spcPts val="185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</a:rPr>
                        <a:t>IV kwartał</a:t>
                      </a:r>
                      <a:endParaRPr lang="pl-PL" sz="12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305" indent="-262255" algn="ctr">
                        <a:lnSpc>
                          <a:spcPts val="185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</a:rPr>
                        <a:t>20 mln</a:t>
                      </a:r>
                      <a:endParaRPr lang="pl-PL" sz="12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4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Działanie 9.5 Podnoszenie kompetencji osób dorosłych w formach pozaszkolnych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III kwartał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 mln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688" marR="63688" marT="33613" marB="16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66392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4" name="Obraz 13" descr="C:\Users\w.rejman\Desktop\kol poz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Wykres 6"/>
          <p:cNvGraphicFramePr/>
          <p:nvPr>
            <p:extLst>
              <p:ext uri="{D42A27DB-BD31-4B8C-83A1-F6EECF244321}">
                <p14:modId xmlns:p14="http://schemas.microsoft.com/office/powerpoint/2010/main" val="2791888050"/>
              </p:ext>
            </p:extLst>
          </p:nvPr>
        </p:nvGraphicFramePr>
        <p:xfrm>
          <a:off x="577342" y="903040"/>
          <a:ext cx="784887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1115616" y="1916832"/>
            <a:ext cx="7143750" cy="5869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200" b="1" dirty="0">
                <a:solidFill>
                  <a:srgbClr val="000000"/>
                </a:solidFill>
              </a:rPr>
              <a:t>Dziękuję za uwagę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539750" y="3356992"/>
            <a:ext cx="8229600" cy="259137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 eaLnBrk="1" hangingPunct="1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 dirty="0" smtClean="0">
              <a:solidFill>
                <a:schemeClr val="tx1"/>
              </a:solidFill>
            </a:endParaRPr>
          </a:p>
          <a:p>
            <a:pPr algn="ctr" eaLnBrk="1" hangingPunct="1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200" b="1" dirty="0" smtClean="0">
                <a:solidFill>
                  <a:schemeClr val="tx1"/>
                </a:solidFill>
              </a:rPr>
              <a:t>Urząd Marszałkowski Województwa Podkarpackiego</a:t>
            </a:r>
            <a:endParaRPr lang="pl-PL" sz="2200" b="1" dirty="0">
              <a:solidFill>
                <a:schemeClr val="tx1"/>
              </a:solidFill>
            </a:endParaRPr>
          </a:p>
          <a:p>
            <a:pPr algn="ctr" eaLnBrk="1" hangingPunct="1">
              <a:lnSpc>
                <a:spcPts val="14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 smtClean="0">
                <a:solidFill>
                  <a:schemeClr val="tx1"/>
                </a:solidFill>
              </a:rPr>
              <a:t>Departament Zarządzania Regionalnym Programem Operacyjnym</a:t>
            </a:r>
            <a:endParaRPr lang="pl-PL" dirty="0">
              <a:solidFill>
                <a:schemeClr val="tx1"/>
              </a:solidFill>
            </a:endParaRPr>
          </a:p>
          <a:p>
            <a:pPr algn="ctr" eaLnBrk="1" hangingPunct="1">
              <a:lnSpc>
                <a:spcPts val="14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 smtClean="0">
                <a:solidFill>
                  <a:schemeClr val="tx1"/>
                </a:solidFill>
              </a:rPr>
              <a:t>Al. Cieplińskiego 4</a:t>
            </a:r>
            <a:endParaRPr lang="pl-PL" dirty="0">
              <a:solidFill>
                <a:schemeClr val="tx1"/>
              </a:solidFill>
            </a:endParaRPr>
          </a:p>
          <a:p>
            <a:pPr algn="ctr" eaLnBrk="1" hangingPunct="1">
              <a:lnSpc>
                <a:spcPts val="14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 smtClean="0">
                <a:solidFill>
                  <a:schemeClr val="tx1"/>
                </a:solidFill>
              </a:rPr>
              <a:t>35-010 Rzeszów</a:t>
            </a:r>
          </a:p>
          <a:p>
            <a:pPr algn="ctr" eaLnBrk="1" hangingPunct="1">
              <a:lnSpc>
                <a:spcPts val="14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 err="1" smtClean="0">
                <a:solidFill>
                  <a:schemeClr val="tx1"/>
                </a:solidFill>
              </a:rPr>
              <a:t>www.rpo.podkarpackie.pl</a:t>
            </a:r>
            <a:endParaRPr lang="pl-PL" dirty="0">
              <a:solidFill>
                <a:schemeClr val="tx1"/>
              </a:solidFill>
            </a:endParaRPr>
          </a:p>
          <a:p>
            <a:pPr algn="ctr" eaLnBrk="1" hangingPunct="1">
              <a:lnSpc>
                <a:spcPts val="14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 err="1" smtClean="0">
                <a:solidFill>
                  <a:schemeClr val="tx1"/>
                </a:solidFill>
              </a:rPr>
              <a:t>drp@podkarpackie.pl</a:t>
            </a:r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1026" name="Obraz 13" descr="C:\Users\w.rejman\Desktop\kol poz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4199968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Effect">
                      <p:stCondLst>
                        <p:cond delay="indefinite"/>
                      </p:stCondLst>
                      <p:childTnLst>
                        <p:par>
                          <p:cTn id="9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793366" y="1054937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000000"/>
                </a:solidFill>
              </a:rPr>
              <a:t>Uwagi członków KM RPO WP 2014-2020 do Sprawozdania rocznego z wdrażania RPO WP 2014-2020 za rok 2014 i 2015</a:t>
            </a:r>
            <a:endParaRPr lang="pl-PL" altLang="pl-PL" sz="2000" b="1" dirty="0" smtClean="0">
              <a:solidFill>
                <a:srgbClr val="000000"/>
              </a:solidFill>
              <a:ea typeface="Mongolian Baiti" panose="03000500000000000000" pitchFamily="66" charset="0"/>
            </a:endParaRPr>
          </a:p>
        </p:txBody>
      </p:sp>
      <p:pic>
        <p:nvPicPr>
          <p:cNvPr id="4" name="Obraz 13" descr="C:\Users\w.rejman\Desktop\kol poz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784455"/>
              </p:ext>
            </p:extLst>
          </p:nvPr>
        </p:nvGraphicFramePr>
        <p:xfrm>
          <a:off x="249720" y="1988840"/>
          <a:ext cx="8642759" cy="4752528"/>
        </p:xfrm>
        <a:graphic>
          <a:graphicData uri="http://schemas.openxmlformats.org/drawingml/2006/table">
            <a:tbl>
              <a:tblPr firstRow="1" bandRow="1"/>
              <a:tblGrid>
                <a:gridCol w="440920"/>
                <a:gridCol w="951366"/>
                <a:gridCol w="1463639"/>
                <a:gridCol w="5786834"/>
              </a:tblGrid>
              <a:tr h="606574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Lp.</a:t>
                      </a:r>
                      <a:endParaRPr lang="pl-PL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777" marR="79777" marT="39889" marB="398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Podmiot zgłaszający</a:t>
                      </a:r>
                      <a:endParaRPr lang="pl-PL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33" marR="59833" marT="8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Część dokumentu, do którego odnosi się uwaga</a:t>
                      </a:r>
                      <a:endParaRPr lang="pl-PL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33" marR="59833" marT="8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Treść</a:t>
                      </a:r>
                      <a:r>
                        <a:rPr lang="pl-PL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05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uwagi/opinii</a:t>
                      </a:r>
                      <a:r>
                        <a:rPr lang="pl-PL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05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wraz z uzasadnieniem </a:t>
                      </a:r>
                      <a:br>
                        <a:rPr lang="pl-PL" sz="105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05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oraz propozycją zmienionego zapisu</a:t>
                      </a:r>
                      <a:endParaRPr lang="pl-PL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33" marR="59833" marT="8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403485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05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2.</a:t>
                      </a:r>
                      <a:endParaRPr lang="pl-PL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777" marR="79777" marT="39889" marB="398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05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Ministerstwo Rozwoju</a:t>
                      </a:r>
                      <a:endParaRPr lang="pl-PL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777" marR="79777" marT="39889" marB="398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05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Kluczowe informacje na temat wdrażania osi priorytetowej IX </a:t>
                      </a:r>
                      <a:br>
                        <a:rPr lang="pl-PL" sz="105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</a:br>
                      <a:r>
                        <a:rPr lang="pl-PL" sz="105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w odniesieniu do kluczowych zmian, znaczących problemów i działań podjętych w celu rozwiązania tych problemów</a:t>
                      </a:r>
                      <a:endParaRPr lang="pl-PL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05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(Str. 11 pkt IX)</a:t>
                      </a:r>
                      <a:endParaRPr lang="pl-PL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777" marR="79777" marT="39889" marB="398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Propozycja przeredagowania wyjaśnienia, aby opis czytelniej wskazywał, że części wnioskodawców – z uwagi na charakter zgłaszanych projektów – nie obejmowało jedno  z kryteriów dostępu. </a:t>
                      </a:r>
                      <a:r>
                        <a:rPr lang="pl-PL" sz="105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Propozycja </a:t>
                      </a:r>
                      <a:r>
                        <a:rPr lang="pl-PL" sz="105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zmiany zapisu:</a:t>
                      </a:r>
                      <a:endParaRPr lang="pl-PL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 i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„W odpowiedzi na nabór 9.1. większość wniosków dotyczyła przedszkoli specjalnych lub integracyjnych, nie miało więc do nich zastosowania kryterium dostępu, limitujące wartość projektu do iloczynu liczby dofinansowanych miejsc wychowania przedszkolnego i 12 tys. zł.”</a:t>
                      </a:r>
                      <a:endParaRPr lang="pl-PL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33" marR="59833" marT="8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0529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05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3.</a:t>
                      </a:r>
                      <a:endParaRPr lang="pl-PL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777" marR="79777" marT="39889" marB="398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l-PL" sz="105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Komisja Europejska</a:t>
                      </a:r>
                      <a:endParaRPr lang="pl-PL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777" marR="79777" marT="39889" marB="398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5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Prośba o wyjaśnienie zapisu zaproponowanego przez Ministerstwo Rozwoju </a:t>
                      </a:r>
                      <a:r>
                        <a:rPr lang="pl-PL" sz="105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05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05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pl-PL" sz="1050" b="1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050" b="1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kontekście poniższego fragmentu </a:t>
                      </a:r>
                      <a:r>
                        <a:rPr lang="pl-PL" sz="105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05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„... </a:t>
                      </a:r>
                      <a:r>
                        <a:rPr lang="pl-PL" sz="1050" u="sng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nie miało więc do nich zastosowania kryterium </a:t>
                      </a:r>
                      <a:r>
                        <a:rPr lang="pl-PL" sz="1050" u="sng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dostępu</a:t>
                      </a:r>
                      <a:r>
                        <a:rPr lang="pl-PL" sz="1050" u="non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…”</a:t>
                      </a:r>
                      <a:endParaRPr lang="pl-PL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33" marR="59833" marT="8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194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Stanowisko</a:t>
                      </a:r>
                      <a:br>
                        <a:rPr lang="pl-PL" sz="105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105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IZ RPO WP do wystosowanych uwag 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777" marR="79777" marT="39889" marB="398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IZ RPO WP biorąc pod uwagę obydwie zgłoszone uwagi proponuje następujący zapis: 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„W odpowiedzi na nabór 9.1 Wnioskodawcy w większości złożyli wnioski, stosując wyjątek, o którym mowa </a:t>
                      </a:r>
                      <a:r>
                        <a:rPr lang="pl-PL" sz="1100" i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100" i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100" i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 </a:t>
                      </a:r>
                      <a:r>
                        <a:rPr lang="pl-PL" sz="11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kryterium Wartość projektu nie przekracza kwoty obliczonej jako iloczyn określonej we wniosku o dofinansowanie projektu wartości docelowej wskaźnika „Liczba miejsc wychowania przedszkolnego dofinansowanych w programie” i kwoty 12 000,00 zł (limit nie dotyczy miejsc tworzonych w przedszkolach specjalnych i integracyjnych). </a:t>
                      </a:r>
                      <a:r>
                        <a:rPr lang="pl-PL" sz="1100" i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100" i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100" i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 </a:t>
                      </a:r>
                      <a:r>
                        <a:rPr lang="pl-PL" sz="11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konsekwencji, w złożonych wnioskach, średnia wartość wydatków na 1 miejsce wychowania przedszkolnego wyniosła 21 974,72 PLN. Może to być powodem zwiększenia alokacji na działanie w celu osiągnięcia wskaźników. W związku z tym planuje się zmianę tego kryterium w ramach kolejnych naborów.”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33" marR="59833" marT="8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838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" name="pole tekstowe 1"/>
          <p:cNvSpPr txBox="1"/>
          <p:nvPr/>
        </p:nvSpPr>
        <p:spPr>
          <a:xfrm>
            <a:off x="307312" y="1845876"/>
            <a:ext cx="838893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11 maja 2016 r. Ministerstwo Rozwoju poinformowało, iż przedstawiciele Komisji Europejskiej, po zapoznaniu się z pierwszymi sprawozdaniami rocznymi w perspektywie 2014-2020, poinformowali, iż „bez sprawozdania nt. Instrumentów Finansowych (IF) </a:t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b="1" dirty="0" smtClean="0">
                <a:solidFill>
                  <a:schemeClr val="tx1"/>
                </a:solidFill>
              </a:rPr>
              <a:t>raport nie będzie dopuszczalny</a:t>
            </a:r>
            <a:r>
              <a:rPr lang="pl-PL" sz="1600" dirty="0" smtClean="0">
                <a:solidFill>
                  <a:schemeClr val="tx1"/>
                </a:solidFill>
              </a:rPr>
              <a:t>”. </a:t>
            </a:r>
          </a:p>
          <a:p>
            <a:pPr algn="just"/>
            <a:endParaRPr lang="pl-PL" sz="1000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Konieczne stało się zatem przygotowanie i wypełnienie załącznika nr 2 </a:t>
            </a:r>
            <a:r>
              <a:rPr lang="pl-PL" sz="1600" i="1" dirty="0" smtClean="0">
                <a:solidFill>
                  <a:schemeClr val="tx1"/>
                </a:solidFill>
              </a:rPr>
              <a:t>Model przekazywania sprawozdań z wdrażania instrumentów finansowych</a:t>
            </a:r>
            <a:r>
              <a:rPr lang="pl-PL" sz="1600" dirty="0" smtClean="0">
                <a:solidFill>
                  <a:schemeClr val="tx1"/>
                </a:solidFill>
              </a:rPr>
              <a:t> do sprawozdania. </a:t>
            </a:r>
          </a:p>
          <a:p>
            <a:pPr algn="just"/>
            <a:endParaRPr lang="pl-PL" sz="1000" dirty="0" smtClean="0">
              <a:solidFill>
                <a:schemeClr val="tx1"/>
              </a:solidFill>
            </a:endParaRPr>
          </a:p>
          <a:p>
            <a:pPr algn="just"/>
            <a:endParaRPr lang="pl-PL" sz="1000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Dodatkowo KE zaznaczyła, że  Instytucje Zarządzające, które przekazały sprawozdanie roczne do członków KM bez ww. załącznika dot. IF, powinny </a:t>
            </a:r>
            <a:r>
              <a:rPr lang="pl-PL" sz="1600" u="sng" dirty="0" smtClean="0">
                <a:solidFill>
                  <a:schemeClr val="tx1"/>
                </a:solidFill>
              </a:rPr>
              <a:t>przed przesłaniem sprawozdania do KE</a:t>
            </a:r>
            <a:r>
              <a:rPr lang="pl-PL" sz="1600" dirty="0" smtClean="0">
                <a:solidFill>
                  <a:schemeClr val="tx1"/>
                </a:solidFill>
              </a:rPr>
              <a:t> poinformować członków Komitetu o fakcie dodania tego załącznika do sprawozdania rocznego. </a:t>
            </a:r>
          </a:p>
          <a:p>
            <a:pPr algn="just"/>
            <a:endParaRPr lang="pl-PL" sz="1000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W związku z powyższym, niezbędne było dokonanie odpowiednich korekt sprawozdania. Dotyczy to: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 smtClean="0">
                <a:solidFill>
                  <a:schemeClr val="tx1"/>
                </a:solidFill>
              </a:rPr>
              <a:t>  Punktu 2 Przegląd Wdrażania Programu Operacyjnego oraz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 smtClean="0">
                <a:solidFill>
                  <a:schemeClr val="tx1"/>
                </a:solidFill>
              </a:rPr>
              <a:t>  Punktu 8 Sprawozdanie z Wdrażania Instrumentów Finansowych. 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793366" y="908720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000000"/>
                </a:solidFill>
              </a:rPr>
              <a:t>Dodatkowe zmiany  w Sprawozdaniu rocznym </a:t>
            </a:r>
            <a:br>
              <a:rPr lang="pl-PL" sz="2000" b="1" dirty="0" smtClean="0">
                <a:solidFill>
                  <a:srgbClr val="000000"/>
                </a:solidFill>
              </a:rPr>
            </a:br>
            <a:r>
              <a:rPr lang="pl-PL" sz="2000" b="1" dirty="0" smtClean="0">
                <a:solidFill>
                  <a:srgbClr val="000000"/>
                </a:solidFill>
              </a:rPr>
              <a:t>z wdrażania RPO WP 2014-2020 za rok 2014 i 2015</a:t>
            </a:r>
            <a:endParaRPr lang="pl-PL" altLang="pl-PL" sz="2000" b="1" dirty="0" smtClean="0">
              <a:solidFill>
                <a:schemeClr val="tx1"/>
              </a:solidFill>
              <a:ea typeface="Mongolian Baiti" panose="03000500000000000000" pitchFamily="66" charset="0"/>
            </a:endParaRPr>
          </a:p>
        </p:txBody>
      </p:sp>
      <p:pic>
        <p:nvPicPr>
          <p:cNvPr id="4" name="Obraz 13" descr="C:\Users\w.rejman\Desktop\kol poz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76454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" name="Obraz 13" descr="C:\Users\w.rejman\Desktop\kol poz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Prostokąt 1"/>
          <p:cNvSpPr/>
          <p:nvPr/>
        </p:nvSpPr>
        <p:spPr>
          <a:xfrm>
            <a:off x="251520" y="908720"/>
            <a:ext cx="85689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tx1"/>
                </a:solidFill>
              </a:rPr>
              <a:t>Sygnalizowane w Sprawozdaniu rocznym znaczące problemy, mające </a:t>
            </a:r>
            <a:r>
              <a:rPr lang="pl-PL" sz="2000" b="1" dirty="0">
                <a:solidFill>
                  <a:schemeClr val="tx1"/>
                </a:solidFill>
              </a:rPr>
              <a:t>wpływ na realizację działań </a:t>
            </a:r>
            <a:r>
              <a:rPr lang="pl-PL" sz="2000" b="1" dirty="0" smtClean="0">
                <a:solidFill>
                  <a:schemeClr val="tx1"/>
                </a:solidFill>
              </a:rPr>
              <a:t>w </a:t>
            </a:r>
            <a:r>
              <a:rPr lang="pl-PL" sz="2000" b="1" dirty="0">
                <a:solidFill>
                  <a:schemeClr val="tx1"/>
                </a:solidFill>
              </a:rPr>
              <a:t>poszczególnych osiach </a:t>
            </a:r>
            <a:r>
              <a:rPr lang="pl-PL" sz="2000" b="1" dirty="0" smtClean="0">
                <a:solidFill>
                  <a:schemeClr val="tx1"/>
                </a:solidFill>
              </a:rPr>
              <a:t>priorytetowych</a:t>
            </a:r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8578" y="2251075"/>
            <a:ext cx="937262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973546"/>
              </p:ext>
            </p:extLst>
          </p:nvPr>
        </p:nvGraphicFramePr>
        <p:xfrm>
          <a:off x="417541" y="1785926"/>
          <a:ext cx="8226425" cy="4161502"/>
        </p:xfrm>
        <a:graphic>
          <a:graphicData uri="http://schemas.openxmlformats.org/drawingml/2006/table">
            <a:tbl>
              <a:tblPr firstRow="1" firstCol="1" bandRow="1"/>
              <a:tblGrid>
                <a:gridCol w="1330313"/>
                <a:gridCol w="6896112"/>
              </a:tblGrid>
              <a:tr h="3850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Oś priorytetowa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8" marR="63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Opis </a:t>
                      </a:r>
                      <a:r>
                        <a:rPr lang="pl-PL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problemów </a:t>
                      </a: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oraz działań podjętych w celu ich rozwiązania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8" marR="63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5361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III Czysta energia</a:t>
                      </a:r>
                    </a:p>
                  </a:txBody>
                  <a:tcPr marL="63488" marR="63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niejasności </a:t>
                      </a: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dotyczące map potrzeb zdrowotnych w termomodernizacji,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niejasności dotyczące niektórych zagadnień pomocy publicznej w zakresie ochrony środowiska - dotyczy to przede wszystkim kwestii stosowania różnych podstaw pomocy publicznej, łączenia tej pomocy w jednym projekcie, kwalifikowania wydatków, obliczania poziomu dofinansowania czy – jak w przypadku sieci ciepłowniczych – braku podstaw do jej udzielenia.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brak podstaw dla udzielenia pomocy publicznej na sieci ciepłownicze inne niż tzw. efektywne energetycznie, których prawie nie ma w regionie,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opóźnienia w weryfikacji PGN (NFOŚ/WFOŚ</a:t>
                      </a: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).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488" marR="63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0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IV Ochrona środowiska naturalnego i dziedzictwa kulturalnego</a:t>
                      </a:r>
                    </a:p>
                  </a:txBody>
                  <a:tcPr marL="63488" marR="63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brak </a:t>
                      </a: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przyjęcia </a:t>
                      </a:r>
                      <a:r>
                        <a:rPr lang="pl-PL" sz="12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aPGW</a:t>
                      </a: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w ramach których ma zostać dokonana ocena projektów z załącznika nr 2 do master planu dla dorzecza Wisły</a:t>
                      </a:r>
                      <a:r>
                        <a:rPr lang="pl-PL" sz="12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brak IV aktualizacji KPOŚK,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brak wojewódzkiego programu gospodarki odpadami (WPGO),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zbyt późne rozpoczęcie prac w zakresie przygotowania Lokalnych Programów Rewitalizacji</a:t>
                      </a: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488" marR="63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58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 Spójność przestrzenna i społeczna</a:t>
                      </a:r>
                    </a:p>
                  </a:txBody>
                  <a:tcPr marL="63488" marR="63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brak map potrzeb zdrowotnych,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brak procedur dotyczących wydania opinii Ministerstwa Nauki i Szkolnictwa Wyższego, w zakresie wsparcia Państwowych Wyższych Szkół Zawodowych,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zbyt późne rozpoczęcie prac w zakresie przygotowania Lokalnych Programów Rewitalizacji.</a:t>
                      </a:r>
                    </a:p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3488" marR="63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14751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" name="Obraz 13" descr="C:\Users\w.rejman\Desktop\kol poz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8578" y="2251075"/>
            <a:ext cx="937262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694509"/>
              </p:ext>
            </p:extLst>
          </p:nvPr>
        </p:nvGraphicFramePr>
        <p:xfrm>
          <a:off x="457200" y="1868761"/>
          <a:ext cx="8226425" cy="3917693"/>
        </p:xfrm>
        <a:graphic>
          <a:graphicData uri="http://schemas.openxmlformats.org/drawingml/2006/table">
            <a:tbl>
              <a:tblPr firstRow="1" firstCol="1" bandRow="1"/>
              <a:tblGrid>
                <a:gridCol w="1330313"/>
                <a:gridCol w="6896112"/>
              </a:tblGrid>
              <a:tr h="10276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VII Regionalny rynek pracy</a:t>
                      </a:r>
                    </a:p>
                  </a:txBody>
                  <a:tcPr marL="63488" marR="63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 </a:t>
                      </a: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związku z brakiem akceptacji przez KE przyjęcia rozwiązań proponowanych przez PARP </a:t>
                      </a: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pl-PL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 </a:t>
                      </a: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zakresie funkcjonowania krajowego RUR powstają opóźnienia w rozdysponowaniu środków przeznaczonych na usługi rozwojowe w zakresie podnoszenia kompetencji/kwalifikacji pracowników przedsiębiorstw. </a:t>
                      </a: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 </a:t>
                      </a: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konsekwencji brak jest możliwości ogłoszenia konkursów dla Działania 7.5 RPO WP</a:t>
                      </a: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488" marR="63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62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VIII Integracja społeczna</a:t>
                      </a:r>
                    </a:p>
                  </a:txBody>
                  <a:tcPr marL="63488" marR="63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 </a:t>
                      </a: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wyniku zmiany Zarządzenia nr 45 Ministra Rodziny, Pracy i Polityki Społecznej z dnia 31.12.2015 r. zmieniającego zarządzenie w sprawie powołania Komitetu Akredytacyjnego do spraw systemu akredytacji oraz standardów usług i działania ośrodków wsparcia ekonomii społecznej, Ośrodki Wsparcia Ekonomii Społecznej utraciły status akredytowanych OWES. Do czasu rozstrzygnięcia sprawy nie jest możliwym podpisywanie umów z beneficjentami </a:t>
                      </a: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pl-PL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 styczniu 2016 r. IP WUP anulowała konkurs na działanie 8.5</a:t>
                      </a: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).</a:t>
                      </a: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3488" marR="63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37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IX Jakość edukacji i kompetencji w regionie</a:t>
                      </a:r>
                    </a:p>
                  </a:txBody>
                  <a:tcPr marL="63488" marR="63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 </a:t>
                      </a: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odpowiedzi na nabór 9.1. większość wniosków dotyczyła przedszkoli specjalnych lub integracyjnych, nie miało więc do nich zastosowania kryterium dostępu, limitujące wartość projektu do iloczynu liczby dofinansowanych miejsc wychowania przedszkolnego i 12 tys. zł. Niniejsza sytuacja może w dalszej perspektywie być powodem zwiększenia alokacji przewidzianej na działanie w celu osiągnięcia zakładanej wartości wskaźników. W związku </a:t>
                      </a: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pl-PL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 </a:t>
                      </a: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tym planuje się zmianę kryterium dla kolejnych konkursów w ramach 9.1  i zobowiąże członków KOP do zwrócenia szczególnej uwagi na racjonalność i efektywność kosztów ocenianych projektów</a:t>
                      </a: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488" marR="63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Prostokąt 6"/>
          <p:cNvSpPr/>
          <p:nvPr/>
        </p:nvSpPr>
        <p:spPr>
          <a:xfrm>
            <a:off x="251520" y="908720"/>
            <a:ext cx="85689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tx1"/>
                </a:solidFill>
              </a:rPr>
              <a:t>Sygnalizowane w Sprawozdaniu rocznym znaczące problemy, mające </a:t>
            </a:r>
            <a:r>
              <a:rPr lang="pl-PL" sz="2000" b="1" dirty="0">
                <a:solidFill>
                  <a:schemeClr val="tx1"/>
                </a:solidFill>
              </a:rPr>
              <a:t>wpływ na realizację działań </a:t>
            </a:r>
            <a:r>
              <a:rPr lang="pl-PL" sz="2000" b="1" dirty="0" smtClean="0">
                <a:solidFill>
                  <a:schemeClr val="tx1"/>
                </a:solidFill>
              </a:rPr>
              <a:t>w </a:t>
            </a:r>
            <a:r>
              <a:rPr lang="pl-PL" sz="2000" b="1" dirty="0">
                <a:solidFill>
                  <a:schemeClr val="tx1"/>
                </a:solidFill>
              </a:rPr>
              <a:t>poszczególnych osiach </a:t>
            </a:r>
            <a:r>
              <a:rPr lang="pl-PL" sz="2000" b="1" dirty="0" smtClean="0">
                <a:solidFill>
                  <a:schemeClr val="tx1"/>
                </a:solidFill>
              </a:rPr>
              <a:t>priorytetowych</a:t>
            </a:r>
            <a:endParaRPr lang="pl-PL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6118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" name="Obraz 13" descr="C:\Users\w.rejman\Desktop\kol poz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10" descr="hasło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869" y="3376147"/>
            <a:ext cx="7888696" cy="153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611560" y="4857760"/>
            <a:ext cx="8064896" cy="11635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8609" rIns="0" bIns="0" anchor="ctr"/>
          <a:lstStyle/>
          <a:p>
            <a:pPr algn="ctr" defTabSz="3936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pl-PL" sz="2000" b="1" kern="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Departament Zarządzania Regionalnym Programem Operacyjnym</a:t>
            </a:r>
          </a:p>
          <a:p>
            <a:pPr algn="ctr" defTabSz="3936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pl-PL" sz="2000" b="1" kern="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Urząd Marszałkowski Województwa Podkarpackiego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251520" y="1851724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rgbClr val="000000"/>
                </a:solidFill>
              </a:rPr>
              <a:t>Stan wdrażania RPO WP 2014-2020 </a:t>
            </a:r>
          </a:p>
          <a:p>
            <a:pPr algn="ctr"/>
            <a:r>
              <a:rPr lang="pl-PL" sz="3200" b="1" dirty="0">
                <a:solidFill>
                  <a:srgbClr val="000000"/>
                </a:solidFill>
              </a:rPr>
              <a:t>(stan na  dzień 19.05.2016 r.)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" name="Obraz 13" descr="C:\Users\w.rejman\Desktop\kol poz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2239751696"/>
              </p:ext>
            </p:extLst>
          </p:nvPr>
        </p:nvGraphicFramePr>
        <p:xfrm>
          <a:off x="357158" y="928670"/>
          <a:ext cx="8429683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202216384"/>
      </p:ext>
    </p:extLst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6047</TotalTime>
  <Words>2641</Words>
  <Application>Microsoft Office PowerPoint</Application>
  <PresentationFormat>Pokaz na ekranie (4:3)</PresentationFormat>
  <Paragraphs>758</Paragraphs>
  <Slides>35</Slides>
  <Notes>35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35</vt:i4>
      </vt:variant>
    </vt:vector>
  </HeadingPairs>
  <TitlesOfParts>
    <vt:vector size="43" baseType="lpstr">
      <vt:lpstr>Arial Unicode MS</vt:lpstr>
      <vt:lpstr>Microsoft YaHei</vt:lpstr>
      <vt:lpstr>Arial</vt:lpstr>
      <vt:lpstr>Calibri</vt:lpstr>
      <vt:lpstr>Mongolian Baiti</vt:lpstr>
      <vt:lpstr>Times New Roman</vt:lpstr>
      <vt:lpstr>Wingdings</vt:lpstr>
      <vt:lpstr>Projekt domyślny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Daniel Rzucidło</dc:creator>
  <cp:lastModifiedBy>Błażej Ewelina</cp:lastModifiedBy>
  <cp:revision>683</cp:revision>
  <cp:lastPrinted>2016-05-25T06:49:47Z</cp:lastPrinted>
  <dcterms:created xsi:type="dcterms:W3CDTF">2015-05-19T07:37:20Z</dcterms:created>
  <dcterms:modified xsi:type="dcterms:W3CDTF">2016-05-25T06:49:48Z</dcterms:modified>
</cp:coreProperties>
</file>