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363" r:id="rId4"/>
    <p:sldId id="295" r:id="rId5"/>
    <p:sldId id="418" r:id="rId6"/>
    <p:sldId id="419" r:id="rId7"/>
    <p:sldId id="420" r:id="rId8"/>
    <p:sldId id="366" r:id="rId9"/>
    <p:sldId id="421" r:id="rId10"/>
    <p:sldId id="422" r:id="rId11"/>
    <p:sldId id="369" r:id="rId12"/>
    <p:sldId id="423" r:id="rId13"/>
    <p:sldId id="307" r:id="rId14"/>
    <p:sldId id="370" r:id="rId15"/>
    <p:sldId id="424" r:id="rId16"/>
    <p:sldId id="425" r:id="rId17"/>
    <p:sldId id="427" r:id="rId18"/>
    <p:sldId id="426" r:id="rId19"/>
    <p:sldId id="376" r:id="rId20"/>
    <p:sldId id="428" r:id="rId21"/>
    <p:sldId id="429" r:id="rId22"/>
    <p:sldId id="332" r:id="rId23"/>
    <p:sldId id="377" r:id="rId24"/>
    <p:sldId id="430" r:id="rId25"/>
    <p:sldId id="431" r:id="rId26"/>
    <p:sldId id="391" r:id="rId27"/>
    <p:sldId id="392" r:id="rId28"/>
    <p:sldId id="393" r:id="rId29"/>
    <p:sldId id="384" r:id="rId30"/>
    <p:sldId id="387" r:id="rId31"/>
    <p:sldId id="395" r:id="rId32"/>
    <p:sldId id="432" r:id="rId33"/>
    <p:sldId id="267" r:id="rId34"/>
  </p:sldIdLst>
  <p:sldSz cx="9144000" cy="6858000" type="screen4x3"/>
  <p:notesSz cx="6797675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Sekcja domyślna" id="{1E7BAD7C-6904-4C1C-88F4-60B8C3554750}">
          <p14:sldIdLst>
            <p14:sldId id="256"/>
            <p14:sldId id="257"/>
            <p14:sldId id="363"/>
            <p14:sldId id="295"/>
            <p14:sldId id="418"/>
            <p14:sldId id="419"/>
            <p14:sldId id="420"/>
            <p14:sldId id="366"/>
            <p14:sldId id="421"/>
            <p14:sldId id="422"/>
            <p14:sldId id="369"/>
            <p14:sldId id="423"/>
            <p14:sldId id="307"/>
            <p14:sldId id="370"/>
            <p14:sldId id="424"/>
            <p14:sldId id="425"/>
            <p14:sldId id="427"/>
            <p14:sldId id="426"/>
            <p14:sldId id="376"/>
            <p14:sldId id="428"/>
            <p14:sldId id="429"/>
            <p14:sldId id="332"/>
            <p14:sldId id="377"/>
            <p14:sldId id="430"/>
            <p14:sldId id="431"/>
            <p14:sldId id="391"/>
            <p14:sldId id="392"/>
            <p14:sldId id="393"/>
            <p14:sldId id="384"/>
            <p14:sldId id="387"/>
            <p14:sldId id="395"/>
            <p14:sldId id="432"/>
          </p14:sldIdLst>
        </p14:section>
        <p14:section name="Sekcja bez tytułu" id="{8978EEC9-2B54-4795-A740-13598A40150F}">
          <p14:sldIdLst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D7DE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pl-PL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endParaRPr lang="pl-PL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218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pl-PL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0218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588B133A-9C63-4FFF-98AD-B4CB177B6C30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8538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0"/>
            <a:ext cx="2946400" cy="496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9689" y="0"/>
            <a:ext cx="2943225" cy="4932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endParaRPr lang="pl-PL"/>
          </a:p>
        </p:txBody>
      </p:sp>
      <p:sp>
        <p:nvSpPr>
          <p:cNvPr id="2053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4588" cy="3717925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6705"/>
            <a:ext cx="5435600" cy="4462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9430218"/>
            <a:ext cx="2946400" cy="496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49689" y="9430218"/>
            <a:ext cx="2943225" cy="4932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fld id="{0CE3663B-0C32-4302-838B-7047CB8482A3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3845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1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F3468C-FB90-4C93-A8E9-3892CA52D0BF}" type="slidenum">
              <a:rPr lang="pl-PL"/>
              <a:pPr/>
              <a:t>10</a:t>
            </a:fld>
            <a:endParaRPr lang="pl-PL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84503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11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08946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F3468C-FB90-4C93-A8E9-3892CA52D0BF}" type="slidenum">
              <a:rPr lang="pl-PL"/>
              <a:pPr/>
              <a:t>12</a:t>
            </a:fld>
            <a:endParaRPr lang="pl-PL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84503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2E5971-BAA2-4125-B6F3-471F06F54BB3}" type="slidenum">
              <a:rPr lang="pl-PL"/>
              <a:pPr/>
              <a:t>13</a:t>
            </a:fld>
            <a:endParaRPr lang="pl-PL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7550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14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48439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F3468C-FB90-4C93-A8E9-3892CA52D0BF}" type="slidenum">
              <a:rPr lang="pl-PL"/>
              <a:pPr/>
              <a:t>15</a:t>
            </a:fld>
            <a:endParaRPr lang="pl-PL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84503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F3468C-FB90-4C93-A8E9-3892CA52D0BF}" type="slidenum">
              <a:rPr lang="pl-PL"/>
              <a:pPr/>
              <a:t>16</a:t>
            </a:fld>
            <a:endParaRPr lang="pl-PL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84503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17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72675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F3468C-FB90-4C93-A8E9-3892CA52D0BF}" type="slidenum">
              <a:rPr lang="pl-PL"/>
              <a:pPr/>
              <a:t>18</a:t>
            </a:fld>
            <a:endParaRPr lang="pl-PL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84503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19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781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2E5971-BAA2-4125-B6F3-471F06F54BB3}" type="slidenum">
              <a:rPr lang="pl-PL"/>
              <a:pPr/>
              <a:t>2</a:t>
            </a:fld>
            <a:endParaRPr lang="pl-PL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71669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F3468C-FB90-4C93-A8E9-3892CA52D0BF}" type="slidenum">
              <a:rPr lang="pl-PL"/>
              <a:pPr/>
              <a:t>20</a:t>
            </a:fld>
            <a:endParaRPr lang="pl-PL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84503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F3468C-FB90-4C93-A8E9-3892CA52D0BF}" type="slidenum">
              <a:rPr lang="pl-PL"/>
              <a:pPr/>
              <a:t>21</a:t>
            </a:fld>
            <a:endParaRPr lang="pl-PL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84503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2E5971-BAA2-4125-B6F3-471F06F54BB3}" type="slidenum">
              <a:rPr lang="pl-PL"/>
              <a:pPr/>
              <a:t>22</a:t>
            </a:fld>
            <a:endParaRPr lang="pl-PL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30774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23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32551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F3468C-FB90-4C93-A8E9-3892CA52D0BF}" type="slidenum">
              <a:rPr lang="pl-PL"/>
              <a:pPr/>
              <a:t>24</a:t>
            </a:fld>
            <a:endParaRPr lang="pl-PL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84503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F3468C-FB90-4C93-A8E9-3892CA52D0BF}" type="slidenum">
              <a:rPr lang="pl-PL"/>
              <a:pPr/>
              <a:t>25</a:t>
            </a:fld>
            <a:endParaRPr lang="pl-PL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84503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26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053871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2E5971-BAA2-4125-B6F3-471F06F54BB3}" type="slidenum">
              <a:rPr lang="pl-PL"/>
              <a:pPr/>
              <a:t>27</a:t>
            </a:fld>
            <a:endParaRPr lang="pl-PL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5929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28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341641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2E5971-BAA2-4125-B6F3-471F06F54BB3}" type="slidenum">
              <a:rPr lang="pl-PL"/>
              <a:pPr/>
              <a:t>29</a:t>
            </a:fld>
            <a:endParaRPr lang="pl-PL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6560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2E5971-BAA2-4125-B6F3-471F06F54BB3}" type="slidenum">
              <a:rPr lang="pl-PL"/>
              <a:pPr/>
              <a:t>3</a:t>
            </a:fld>
            <a:endParaRPr lang="pl-PL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537422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2E5971-BAA2-4125-B6F3-471F06F54BB3}" type="slidenum">
              <a:rPr lang="pl-PL"/>
              <a:pPr/>
              <a:t>30</a:t>
            </a:fld>
            <a:endParaRPr lang="pl-PL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696647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2E5971-BAA2-4125-B6F3-471F06F54BB3}" type="slidenum">
              <a:rPr lang="pl-PL"/>
              <a:pPr/>
              <a:t>31</a:t>
            </a:fld>
            <a:endParaRPr lang="pl-PL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068465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F3468C-FB90-4C93-A8E9-3892CA52D0BF}" type="slidenum">
              <a:rPr lang="pl-PL"/>
              <a:pPr/>
              <a:t>32</a:t>
            </a:fld>
            <a:endParaRPr lang="pl-PL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845037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E6AF023-730F-4F48-9FB6-FEDCD72A0579}" type="slidenum">
              <a:rPr lang="pl-PL"/>
              <a:pPr/>
              <a:t>33</a:t>
            </a:fld>
            <a:endParaRPr lang="pl-PL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951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4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9807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F3468C-FB90-4C93-A8E9-3892CA52D0BF}" type="slidenum">
              <a:rPr lang="pl-PL"/>
              <a:pPr/>
              <a:t>5</a:t>
            </a:fld>
            <a:endParaRPr lang="pl-PL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8450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F3468C-FB90-4C93-A8E9-3892CA52D0BF}" type="slidenum">
              <a:rPr lang="pl-PL"/>
              <a:pPr/>
              <a:t>6</a:t>
            </a:fld>
            <a:endParaRPr lang="pl-PL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8450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F3468C-FB90-4C93-A8E9-3892CA52D0BF}" type="slidenum">
              <a:rPr lang="pl-PL"/>
              <a:pPr/>
              <a:t>7</a:t>
            </a:fld>
            <a:endParaRPr lang="pl-PL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84503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8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01982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F3468C-FB90-4C93-A8E9-3892CA52D0BF}" type="slidenum">
              <a:rPr lang="pl-PL"/>
              <a:pPr/>
              <a:t>9</a:t>
            </a:fld>
            <a:endParaRPr lang="pl-PL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8450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D9E683E-8601-470B-BD3E-95C387CFB6A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A02A31D-4AAE-4B89-BE11-0A928C543A5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3662CAE-982B-458A-B16B-609C9E1459D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D0DC646-1D04-4BA2-AA26-BE230D35FC8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3188A00-9ECF-40A5-B39D-DE6E2CEA6D8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D1F11BF-EBBF-4CF4-BF8C-F7DD18C8CC1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003ACFE-9C4A-44A2-9DB8-D2D96407B42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BB9F895-9DD6-4BC3-985D-A35E3C6886D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D03675C-E4C7-4520-B6A6-68601EE05513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E4B892B-75FD-443F-965B-32879F7917B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FDEBC82-8696-41D2-B9E6-EC28CFD27BD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tytułu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konspektu</a:t>
            </a:r>
          </a:p>
          <a:p>
            <a:pPr lvl="1"/>
            <a:r>
              <a:rPr lang="en-GB" smtClean="0"/>
              <a:t>Drugi poziom konspektu</a:t>
            </a:r>
          </a:p>
          <a:p>
            <a:pPr lvl="2"/>
            <a:r>
              <a:rPr lang="en-GB" smtClean="0"/>
              <a:t>Trzeci poziom konspektu</a:t>
            </a:r>
          </a:p>
          <a:p>
            <a:pPr lvl="3"/>
            <a:r>
              <a:rPr lang="en-GB" smtClean="0"/>
              <a:t>Czwarty poziom konspektu</a:t>
            </a:r>
          </a:p>
          <a:p>
            <a:pPr lvl="4"/>
            <a:r>
              <a:rPr lang="en-GB" smtClean="0"/>
              <a:t>Piąty poziom konspektu</a:t>
            </a:r>
          </a:p>
          <a:p>
            <a:pPr lvl="4"/>
            <a:r>
              <a:rPr lang="en-GB" smtClean="0"/>
              <a:t>Szósty poziom konspektu</a:t>
            </a:r>
          </a:p>
          <a:p>
            <a:pPr lvl="4"/>
            <a:r>
              <a:rPr lang="en-GB" smtClean="0"/>
              <a:t>Siódmy poziom konspektu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0425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pl-PL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0425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4F215E07-4E7D-4557-A248-B75825F4A16E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up-rzeszow.pl/" TargetMode="External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019175" y="44450"/>
            <a:ext cx="7078663" cy="717550"/>
            <a:chOff x="642" y="28"/>
            <a:chExt cx="4459" cy="452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08" y="70"/>
              <a:ext cx="747" cy="38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849" y="80"/>
              <a:ext cx="1252" cy="3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42" y="28"/>
              <a:ext cx="882" cy="4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693" y="154"/>
              <a:ext cx="1080" cy="22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</p:grp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071563" y="1214438"/>
            <a:ext cx="7100887" cy="41879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200" b="1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000" b="1" dirty="0" smtClean="0">
                <a:solidFill>
                  <a:srgbClr val="000000"/>
                </a:solidFill>
              </a:rPr>
              <a:t>Kryteria wyboru projektów 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000" b="1" dirty="0" smtClean="0">
                <a:solidFill>
                  <a:srgbClr val="000000"/>
                </a:solidFill>
              </a:rPr>
              <a:t>dla Działania 8.1, 8.2, 8.3, 8.5</a:t>
            </a:r>
            <a:r>
              <a:rPr lang="pl-PL" sz="3000" b="1" i="1" dirty="0" smtClean="0">
                <a:solidFill>
                  <a:srgbClr val="000000"/>
                </a:solidFill>
              </a:rPr>
              <a:t> 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000" b="1" i="1" dirty="0" smtClean="0">
                <a:solidFill>
                  <a:srgbClr val="000000"/>
                </a:solidFill>
              </a:rPr>
              <a:t>w ramach VIII</a:t>
            </a:r>
            <a:endParaRPr lang="pl-PL" sz="3000" b="1" i="1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000" b="1" i="1" dirty="0">
                <a:solidFill>
                  <a:srgbClr val="000000"/>
                </a:solidFill>
              </a:rPr>
              <a:t>Osi </a:t>
            </a:r>
            <a:r>
              <a:rPr lang="pl-PL" sz="3000" b="1" i="1" dirty="0" smtClean="0">
                <a:solidFill>
                  <a:srgbClr val="000000"/>
                </a:solidFill>
              </a:rPr>
              <a:t>Priorytetowej RPO WP 2014-2020 – Integracja Społeczna</a:t>
            </a:r>
            <a:endParaRPr lang="pl-PL" sz="3000" b="1" i="1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3000" b="1" i="1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800" b="1" i="1" dirty="0">
              <a:solidFill>
                <a:srgbClr val="000000"/>
              </a:solidFill>
              <a:latin typeface="Calibri" pitchFamily="34" charset="0"/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i="1" dirty="0">
                <a:solidFill>
                  <a:srgbClr val="000000"/>
                </a:solidFill>
              </a:rPr>
              <a:t>Wojewódzki Urząd Pracy w Rzeszowie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i="1" dirty="0">
                <a:solidFill>
                  <a:srgbClr val="000000"/>
                </a:solidFill>
              </a:rPr>
              <a:t>Wydział </a:t>
            </a:r>
            <a:r>
              <a:rPr lang="pl-PL" b="1" i="1" dirty="0" smtClean="0">
                <a:solidFill>
                  <a:srgbClr val="000000"/>
                </a:solidFill>
              </a:rPr>
              <a:t>Integracji Społecznej EFS</a:t>
            </a:r>
            <a:endParaRPr lang="pl-PL" b="1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50825" y="188913"/>
            <a:ext cx="83534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 smtClean="0">
                <a:solidFill>
                  <a:schemeClr val="tx1"/>
                </a:solidFill>
              </a:rPr>
              <a:t>Uwagi </a:t>
            </a:r>
            <a:r>
              <a:rPr lang="pl-PL" b="1" dirty="0">
                <a:solidFill>
                  <a:schemeClr val="tx1"/>
                </a:solidFill>
              </a:rPr>
              <a:t>do kryteriów specyficznych </a:t>
            </a:r>
            <a:r>
              <a:rPr lang="pl-PL" b="1" dirty="0" smtClean="0">
                <a:solidFill>
                  <a:schemeClr val="tx1"/>
                </a:solidFill>
              </a:rPr>
              <a:t>dostępu 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1331640" y="2924944"/>
            <a:ext cx="720725" cy="557212"/>
          </a:xfrm>
          <a:prstGeom prst="notchedRightArrow">
            <a:avLst>
              <a:gd name="adj1" fmla="val 50000"/>
              <a:gd name="adj2" fmla="val 32336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179512" y="2924944"/>
            <a:ext cx="1008112" cy="576064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 smtClean="0">
                <a:solidFill>
                  <a:schemeClr val="tx1"/>
                </a:solidFill>
              </a:rPr>
              <a:t>Status uwagi</a:t>
            </a:r>
            <a:endParaRPr lang="pl-PL" sz="1400" b="1" dirty="0">
              <a:solidFill>
                <a:schemeClr val="tx1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9" name="Zagięty narożnik 8"/>
          <p:cNvSpPr/>
          <p:nvPr/>
        </p:nvSpPr>
        <p:spPr>
          <a:xfrm>
            <a:off x="2123728" y="692696"/>
            <a:ext cx="6840760" cy="5400600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pl-PL" sz="1400" b="1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pl-PL" sz="1400" b="1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endParaRPr lang="pl-PL" sz="800" b="1" dirty="0" smtClean="0">
              <a:solidFill>
                <a:srgbClr val="FF0000"/>
              </a:solidFill>
              <a:effectLst/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endParaRPr lang="pl-PL" sz="1400" b="1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pl-PL" sz="14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Uwaga nieuwzględniona</a:t>
            </a:r>
            <a:r>
              <a:rPr lang="pl-PL" sz="14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. </a:t>
            </a:r>
            <a:endParaRPr lang="pl-PL" sz="12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pl-PL" sz="800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r>
              <a:rPr lang="pl-PL" sz="1300" dirty="0" smtClean="0">
                <a:solidFill>
                  <a:schemeClr val="tx1"/>
                </a:solidFill>
              </a:rPr>
              <a:t>Zgodnie z harmonogramem naboru wniosków na rok 2016 wyodrębniono konkurs w ramach 2 typów projektów: włączenie osób niepełnosprawnych w zajęcia na rzecz aktywizacji zawodowej, realizowane w warsztatach terapii zajęciowej oraz wsparcie działalności w zakresie reintegracji zawodowej i społecznej w szczególności prowadzonej przez takie podmioty jak Zakłady Aktywności Zawodowej, Kluby oraz Centra Integracji Społecznej.</a:t>
            </a:r>
          </a:p>
          <a:p>
            <a:r>
              <a:rPr lang="pl-PL" sz="1300" dirty="0" smtClean="0">
                <a:solidFill>
                  <a:schemeClr val="tx1"/>
                </a:solidFill>
              </a:rPr>
              <a:t>Potrzeba powołania kolejnej placówki (KIS, CIS) w danej gminie oceniana będzie na etapie oceny merytorycznej. W związku z brakiem analizy </a:t>
            </a:r>
            <a:r>
              <a:rPr lang="pl-PL" sz="1300" dirty="0" err="1" smtClean="0">
                <a:solidFill>
                  <a:schemeClr val="tx1"/>
                </a:solidFill>
              </a:rPr>
              <a:t>wewnątrzregionalnej</a:t>
            </a:r>
            <a:r>
              <a:rPr lang="pl-PL" sz="1300" dirty="0" smtClean="0">
                <a:solidFill>
                  <a:schemeClr val="tx1"/>
                </a:solidFill>
              </a:rPr>
              <a:t>, na podstawie której mogłyby być planowane interwencje terytorialne, jedynym racjonalnym i rzetelnym mechanizmem regulującym politykę interwencji jest zapotrzebowanie zgłaszane przez potencjalnych wnioskodawców. </a:t>
            </a:r>
          </a:p>
          <a:p>
            <a:r>
              <a:rPr lang="pl-PL" sz="1300" dirty="0" smtClean="0">
                <a:solidFill>
                  <a:schemeClr val="tx1"/>
                </a:solidFill>
              </a:rPr>
              <a:t>Ponadto pozostawienie ww. kryterium jako kryterium dostępu jest dyskryminujące w stosunku do większych gmin, w których CIS lub KIS już funkcjonuje, albowiem rozszerzenie działalności placówki nie zawsze jest możliwe np. z przyczyn technicznych. W związku z niewielką liczbą utworzonych w województwie podmiotów reintegracji społecznej i zawodowej intencją IP nie jest dodatkowe ograniczenie możliwości tworzenia w/</a:t>
            </a:r>
            <a:r>
              <a:rPr lang="pl-PL" sz="1300" dirty="0" err="1" smtClean="0">
                <a:solidFill>
                  <a:schemeClr val="tx1"/>
                </a:solidFill>
              </a:rPr>
              <a:t>w</a:t>
            </a:r>
            <a:r>
              <a:rPr lang="pl-PL" sz="1300" dirty="0" smtClean="0">
                <a:solidFill>
                  <a:schemeClr val="tx1"/>
                </a:solidFill>
              </a:rPr>
              <a:t> podmiotów również w gminach, w których taka placówka już funkcjonuje.</a:t>
            </a:r>
          </a:p>
          <a:p>
            <a:r>
              <a:rPr lang="pl-PL" sz="1300" dirty="0" smtClean="0">
                <a:solidFill>
                  <a:schemeClr val="tx1"/>
                </a:solidFill>
              </a:rPr>
              <a:t>Kryterium premiujące nr 1 wynika z zapisów RPO. Wprowadzenie tego kryterium jako kryterium dostępu spowodowałoby, że wyłącznie na terenie 12 powiatów realizowane mogłoby być wsparcie w ramach Działania 8.1. Preferowanie projektów realizowanych w tych powiatach jest jak najbardziej konieczne, natomiast brak jest uzasadnienia dla ograniczania realizacji wsparcia osób zagrożonych wykluczeniem społecznym z terenu pozostałych 13 powiatów województwa podkarpackiego. W uwagach nie wyjaśniono konieczności wprowadzenia kryterium jako obligatoryjnego.</a:t>
            </a:r>
          </a:p>
        </p:txBody>
      </p:sp>
    </p:spTree>
    <p:extLst>
      <p:ext uri="{BB962C8B-B14F-4D97-AF65-F5344CB8AC3E}">
        <p14:creationId xmlns:p14="http://schemas.microsoft.com/office/powerpoint/2010/main" val="30368213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467544" y="692696"/>
            <a:ext cx="8047219" cy="4680520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endParaRPr lang="pl-PL" sz="2000" b="1" dirty="0" smtClean="0">
              <a:solidFill>
                <a:schemeClr val="tx1"/>
              </a:solidFill>
              <a:latin typeface="Arial"/>
            </a:endParaRPr>
          </a:p>
          <a:p>
            <a:r>
              <a:rPr lang="pl-PL" sz="2000" b="1" dirty="0" smtClean="0">
                <a:solidFill>
                  <a:schemeClr val="tx1"/>
                </a:solidFill>
                <a:latin typeface="Arial"/>
              </a:rPr>
              <a:t>Kryteria </a:t>
            </a:r>
            <a:r>
              <a:rPr lang="pl-PL" sz="2000" b="1" dirty="0">
                <a:solidFill>
                  <a:schemeClr val="tx1"/>
                </a:solidFill>
                <a:latin typeface="Arial"/>
              </a:rPr>
              <a:t>specyficzne dostępu (ocena formalna</a:t>
            </a:r>
            <a:r>
              <a:rPr lang="pl-PL" sz="2000" b="1" dirty="0" smtClean="0">
                <a:solidFill>
                  <a:schemeClr val="tx1"/>
                </a:solidFill>
                <a:latin typeface="Arial"/>
              </a:rPr>
              <a:t>) </a:t>
            </a:r>
            <a:r>
              <a:rPr lang="pl-PL" sz="2000" b="1" u="sng" dirty="0" smtClean="0">
                <a:solidFill>
                  <a:schemeClr val="tx1"/>
                </a:solidFill>
                <a:latin typeface="Arial"/>
              </a:rPr>
              <a:t>zmiany</a:t>
            </a:r>
            <a:r>
              <a:rPr lang="pl-PL" sz="2000" b="1" dirty="0" smtClean="0">
                <a:solidFill>
                  <a:schemeClr val="tx1"/>
                </a:solidFill>
                <a:latin typeface="Arial"/>
              </a:rPr>
              <a:t>:</a:t>
            </a:r>
          </a:p>
          <a:p>
            <a:endParaRPr lang="pl-PL" sz="800" b="1" dirty="0">
              <a:solidFill>
                <a:schemeClr val="tx1"/>
              </a:solidFill>
              <a:latin typeface="Arial"/>
            </a:endParaRPr>
          </a:p>
          <a:p>
            <a:endParaRPr lang="pl-PL" sz="1600" dirty="0" smtClean="0">
              <a:solidFill>
                <a:schemeClr val="tx1"/>
              </a:solidFill>
              <a:latin typeface="Arial"/>
            </a:endParaRPr>
          </a:p>
          <a:p>
            <a:r>
              <a:rPr lang="pl-PL" sz="1600" dirty="0" smtClean="0">
                <a:solidFill>
                  <a:schemeClr val="tx1"/>
                </a:solidFill>
                <a:latin typeface="Arial"/>
              </a:rPr>
              <a:t>Usunięto </a:t>
            </a:r>
            <a:r>
              <a:rPr lang="pl-PL" sz="1600" dirty="0">
                <a:solidFill>
                  <a:schemeClr val="tx1"/>
                </a:solidFill>
                <a:latin typeface="Arial"/>
              </a:rPr>
              <a:t>kryterium nr </a:t>
            </a:r>
            <a:r>
              <a:rPr lang="pl-PL" sz="1600" dirty="0" smtClean="0">
                <a:solidFill>
                  <a:schemeClr val="tx1"/>
                </a:solidFill>
                <a:latin typeface="Arial"/>
              </a:rPr>
              <a:t>10 dotyczącego obowiązku informowania OPS właściwego ze względu na miejsce zamieszkiwania uczestników projektu </a:t>
            </a:r>
            <a:br>
              <a:rPr lang="pl-PL" sz="1600" dirty="0" smtClean="0">
                <a:solidFill>
                  <a:schemeClr val="tx1"/>
                </a:solidFill>
                <a:latin typeface="Arial"/>
              </a:rPr>
            </a:br>
            <a:r>
              <a:rPr lang="pl-PL" sz="1600" dirty="0" smtClean="0">
                <a:solidFill>
                  <a:schemeClr val="tx1"/>
                </a:solidFill>
                <a:latin typeface="Arial"/>
              </a:rPr>
              <a:t>o realizowanym projekcie i formach wsparcia uzyskanych przez uczestników.</a:t>
            </a:r>
            <a:endParaRPr lang="pl-PL" sz="1600" dirty="0" smtClean="0">
              <a:solidFill>
                <a:srgbClr val="FF0000"/>
              </a:solidFill>
              <a:latin typeface="Arial"/>
            </a:endParaRPr>
          </a:p>
          <a:p>
            <a:endParaRPr lang="pl-PL" sz="1600" dirty="0" smtClean="0">
              <a:solidFill>
                <a:srgbClr val="FF0000"/>
              </a:solidFill>
              <a:latin typeface="Arial"/>
            </a:endParaRPr>
          </a:p>
          <a:p>
            <a:r>
              <a:rPr lang="pl-PL" sz="1600" dirty="0" smtClean="0">
                <a:solidFill>
                  <a:schemeClr val="tx1"/>
                </a:solidFill>
                <a:latin typeface="Arial"/>
              </a:rPr>
              <a:t>Obowiązek wynikający z Wytycznych w zakresie realizacji przedsięwzięć </a:t>
            </a:r>
            <a:br>
              <a:rPr lang="pl-PL" sz="1600" dirty="0" smtClean="0">
                <a:solidFill>
                  <a:schemeClr val="tx1"/>
                </a:solidFill>
                <a:latin typeface="Arial"/>
              </a:rPr>
            </a:br>
            <a:r>
              <a:rPr lang="pl-PL" sz="1600" dirty="0" smtClean="0">
                <a:solidFill>
                  <a:schemeClr val="tx1"/>
                </a:solidFill>
                <a:latin typeface="Arial"/>
              </a:rPr>
              <a:t>w obszarze włączenia społecznego i zwalczania ubóstwa z wykorzystaniem środków EFS i EFRR na lata 2014-2020 zostanie zachowany poprzez odpowiednie zapisy w umowie o dofinansowanie.</a:t>
            </a:r>
          </a:p>
          <a:p>
            <a:endParaRPr lang="pl-PL" sz="1600" dirty="0" smtClean="0">
              <a:solidFill>
                <a:schemeClr val="tx1"/>
              </a:solidFill>
              <a:latin typeface="Arial"/>
            </a:endParaRPr>
          </a:p>
          <a:p>
            <a:endParaRPr lang="pl-PL" sz="1600" dirty="0">
              <a:solidFill>
                <a:srgbClr val="FF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1460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50825" y="188913"/>
            <a:ext cx="83534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 smtClean="0">
                <a:solidFill>
                  <a:schemeClr val="tx1"/>
                </a:solidFill>
              </a:rPr>
              <a:t>Uwagi </a:t>
            </a:r>
            <a:r>
              <a:rPr lang="pl-PL" b="1" dirty="0">
                <a:solidFill>
                  <a:schemeClr val="tx1"/>
                </a:solidFill>
              </a:rPr>
              <a:t>do kryteriów specyficznych </a:t>
            </a:r>
            <a:r>
              <a:rPr lang="pl-PL" b="1" dirty="0" smtClean="0">
                <a:solidFill>
                  <a:schemeClr val="tx1"/>
                </a:solidFill>
              </a:rPr>
              <a:t>dostępu 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323528" y="1268760"/>
            <a:ext cx="1440160" cy="818241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>
                <a:solidFill>
                  <a:schemeClr val="tx1"/>
                </a:solidFill>
              </a:rPr>
              <a:t>Treść uwagi/ propozycja zapisu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1907704" y="1412776"/>
            <a:ext cx="719138" cy="557212"/>
          </a:xfrm>
          <a:prstGeom prst="notchedRightArrow">
            <a:avLst>
              <a:gd name="adj1" fmla="val 46935"/>
              <a:gd name="adj2" fmla="val 39710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1835696" y="4149080"/>
            <a:ext cx="720725" cy="557212"/>
          </a:xfrm>
          <a:prstGeom prst="notchedRightArrow">
            <a:avLst>
              <a:gd name="adj1" fmla="val 50000"/>
              <a:gd name="adj2" fmla="val 32336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251520" y="4149080"/>
            <a:ext cx="1368152" cy="576064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 smtClean="0">
                <a:solidFill>
                  <a:schemeClr val="tx1"/>
                </a:solidFill>
              </a:rPr>
              <a:t>Status uwagi</a:t>
            </a:r>
            <a:endParaRPr lang="pl-PL" sz="1400" b="1" dirty="0">
              <a:solidFill>
                <a:schemeClr val="tx1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8" name="Zagięty narożnik 7"/>
          <p:cNvSpPr/>
          <p:nvPr/>
        </p:nvSpPr>
        <p:spPr>
          <a:xfrm>
            <a:off x="2699792" y="1052736"/>
            <a:ext cx="6048672" cy="1512168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pl-PL" sz="1600" b="1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16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Specyficzne </a:t>
            </a:r>
            <a:r>
              <a:rPr lang="pl-PL" sz="16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kryteria dostępu </a:t>
            </a:r>
            <a:r>
              <a:rPr lang="pl-PL" sz="16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– uwagi KE</a:t>
            </a:r>
            <a:endParaRPr lang="pl-PL" sz="16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8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 </a:t>
            </a:r>
            <a:endParaRPr lang="pl-PL" sz="8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pl-PL" sz="1400" u="sng" dirty="0" smtClean="0">
                <a:solidFill>
                  <a:schemeClr val="tx1"/>
                </a:solidFill>
                <a:ea typeface="Times New Roman"/>
              </a:rPr>
              <a:t>Kryterium 10</a:t>
            </a:r>
          </a:p>
          <a:p>
            <a:pPr algn="just">
              <a:spcAft>
                <a:spcPts val="0"/>
              </a:spcAft>
            </a:pPr>
            <a:endParaRPr lang="pl-PL" sz="800" dirty="0" smtClean="0">
              <a:solidFill>
                <a:schemeClr val="tx1"/>
              </a:solidFill>
              <a:ea typeface="Times New Roman"/>
            </a:endParaRPr>
          </a:p>
          <a:p>
            <a:r>
              <a:rPr lang="pl-PL" sz="1400" dirty="0" smtClean="0">
                <a:solidFill>
                  <a:schemeClr val="tx1"/>
                </a:solidFill>
              </a:rPr>
              <a:t>Prosimy o wyjaśnienie usunięcia kryterium dostępu 10</a:t>
            </a:r>
            <a:r>
              <a:rPr lang="pl-PL" sz="1400" dirty="0" smtClean="0">
                <a:solidFill>
                  <a:schemeClr val="tx1"/>
                </a:solidFill>
                <a:latin typeface="Arial"/>
              </a:rPr>
              <a:t>.</a:t>
            </a:r>
            <a:endParaRPr lang="pl-PL" sz="1200" b="1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9" name="Zagięty narożnik 8"/>
          <p:cNvSpPr/>
          <p:nvPr/>
        </p:nvSpPr>
        <p:spPr>
          <a:xfrm>
            <a:off x="2699792" y="2996952"/>
            <a:ext cx="6048672" cy="2952328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pl-PL" sz="1400" b="1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pl-PL" sz="1400" b="1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endParaRPr lang="pl-PL" sz="800" b="1" dirty="0" smtClean="0">
              <a:solidFill>
                <a:srgbClr val="FF0000"/>
              </a:solidFill>
              <a:effectLst/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pl-PL" sz="14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Wyjaśnienie </a:t>
            </a:r>
            <a:endParaRPr lang="pl-PL" sz="12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pl-PL" sz="800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r>
              <a:rPr lang="pl-PL" sz="1400" dirty="0" smtClean="0">
                <a:solidFill>
                  <a:schemeClr val="tx1"/>
                </a:solidFill>
              </a:rPr>
              <a:t>Zgodnie z Wytycznymi w zakresie realizacji przedsięwzięć w obszarze włączenia społecznego i zwalczania ubóstwa z wykorzystaniem środków EFS </a:t>
            </a:r>
            <a:br>
              <a:rPr lang="pl-PL" sz="1400" dirty="0" smtClean="0">
                <a:solidFill>
                  <a:schemeClr val="tx1"/>
                </a:solidFill>
              </a:rPr>
            </a:br>
            <a:r>
              <a:rPr lang="pl-PL" sz="1400" dirty="0" smtClean="0">
                <a:solidFill>
                  <a:schemeClr val="tx1"/>
                </a:solidFill>
              </a:rPr>
              <a:t>i EFRR na lata 2014-2020 (Podrozdział 4.1 pkt. 2 </a:t>
            </a:r>
            <a:r>
              <a:rPr lang="pl-PL" sz="1400" dirty="0" err="1" smtClean="0">
                <a:solidFill>
                  <a:schemeClr val="tx1"/>
                </a:solidFill>
              </a:rPr>
              <a:t>ppkt</a:t>
            </a:r>
            <a:r>
              <a:rPr lang="pl-PL" sz="1400" dirty="0" smtClean="0">
                <a:solidFill>
                  <a:schemeClr val="tx1"/>
                </a:solidFill>
              </a:rPr>
              <a:t>. d) IZ może zobowiązać beneficjentów w decyzji o dofinansowaniu projektu lub umowie o dofinansowanie projektu do informowania właściwych terytorialnie OPS i PCPR o realizowanych projektach.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Intencją usunięcia kryterium było zminimalizowanie wymogów formalnych </a:t>
            </a:r>
            <a:br>
              <a:rPr lang="pl-PL" sz="1400" dirty="0" smtClean="0">
                <a:solidFill>
                  <a:schemeClr val="tx1"/>
                </a:solidFill>
              </a:rPr>
            </a:br>
            <a:r>
              <a:rPr lang="pl-PL" sz="1400" dirty="0" smtClean="0">
                <a:solidFill>
                  <a:schemeClr val="tx1"/>
                </a:solidFill>
              </a:rPr>
              <a:t>i przeniesienie wymogów wynikających z Wytycznych na etap późniejszy tj. umowy, o ile Wytyczne taką możliwość przewidują. </a:t>
            </a:r>
          </a:p>
        </p:txBody>
      </p:sp>
    </p:spTree>
    <p:extLst>
      <p:ext uri="{BB962C8B-B14F-4D97-AF65-F5344CB8AC3E}">
        <p14:creationId xmlns:p14="http://schemas.microsoft.com/office/powerpoint/2010/main" val="30368213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683568" y="548680"/>
            <a:ext cx="7704856" cy="2016224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b="1" dirty="0">
                <a:solidFill>
                  <a:srgbClr val="000000"/>
                </a:solidFill>
              </a:rPr>
              <a:t>Działanie </a:t>
            </a:r>
            <a:r>
              <a:rPr lang="pl-PL" sz="2400" b="1" dirty="0" smtClean="0">
                <a:solidFill>
                  <a:srgbClr val="000000"/>
                </a:solidFill>
              </a:rPr>
              <a:t>8.2 </a:t>
            </a:r>
            <a:r>
              <a:rPr lang="pl-PL" sz="1600" b="1" dirty="0">
                <a:solidFill>
                  <a:srgbClr val="000000"/>
                </a:solidFill>
              </a:rPr>
              <a:t/>
            </a:r>
            <a:br>
              <a:rPr lang="pl-PL" sz="1600" b="1" dirty="0">
                <a:solidFill>
                  <a:srgbClr val="000000"/>
                </a:solidFill>
              </a:rPr>
            </a:br>
            <a:endParaRPr lang="pl-PL" sz="1600" b="1" dirty="0" smtClean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>
                <a:solidFill>
                  <a:schemeClr val="tx1"/>
                </a:solidFill>
              </a:rPr>
              <a:t>Aktywna integracja osób zagrożonych ubóstwem lub wykluczeniem społecznym prowadzona przez ośrodki pomocy społecznej/powiatowe centra pomocy </a:t>
            </a:r>
            <a:r>
              <a:rPr lang="pl-PL" sz="2000" dirty="0" smtClean="0">
                <a:solidFill>
                  <a:schemeClr val="tx1"/>
                </a:solidFill>
              </a:rPr>
              <a:t>rodzinie.</a:t>
            </a: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683568" y="2996952"/>
            <a:ext cx="7776864" cy="2448272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15021 44192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1768 0 0"/>
              <a:gd name="G50" fmla="+- 12 0 0"/>
              <a:gd name="G51" fmla="+- 1 0 0"/>
              <a:gd name="T0" fmla="*/ 2196307 w 21600"/>
              <a:gd name="T1" fmla="*/ 0 h 21600"/>
              <a:gd name="T2" fmla="*/ 0 w 21600"/>
              <a:gd name="T3" fmla="*/ 0 h 21600"/>
              <a:gd name="T4" fmla="*/ 0 w 21600"/>
              <a:gd name="T5" fmla="*/ 972344 h 21600"/>
              <a:gd name="T6" fmla="*/ 0 w 21600"/>
              <a:gd name="T7" fmla="*/ 1833678 h 21600"/>
              <a:gd name="T8" fmla="*/ 2196307 w 21600"/>
              <a:gd name="T9" fmla="*/ 1944687 h 21600"/>
              <a:gd name="T10" fmla="*/ 4392613 w 21600"/>
              <a:gd name="T11" fmla="*/ 1833678 h 21600"/>
              <a:gd name="T12" fmla="*/ 4392613 w 21600"/>
              <a:gd name="T13" fmla="*/ 972344 h 21600"/>
              <a:gd name="T14" fmla="*/ 4392613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800" b="1" dirty="0" smtClean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 smtClean="0">
                <a:solidFill>
                  <a:srgbClr val="000000"/>
                </a:solidFill>
              </a:rPr>
              <a:t>Typy </a:t>
            </a:r>
            <a:r>
              <a:rPr lang="pl-PL" b="1" dirty="0">
                <a:solidFill>
                  <a:srgbClr val="000000"/>
                </a:solidFill>
              </a:rPr>
              <a:t>projektów przewidziane do </a:t>
            </a:r>
            <a:r>
              <a:rPr lang="pl-PL" b="1" dirty="0" smtClean="0">
                <a:solidFill>
                  <a:srgbClr val="000000"/>
                </a:solidFill>
              </a:rPr>
              <a:t>realizacji:</a:t>
            </a:r>
            <a:endParaRPr lang="pl-PL" b="1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dirty="0" smtClean="0">
              <a:solidFill>
                <a:schemeClr val="tx1"/>
              </a:solidFill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>
                <a:solidFill>
                  <a:schemeClr val="tx1"/>
                </a:solidFill>
              </a:rPr>
              <a:t>Zintegrowane oraz zindywidualizowane programy realizowane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w oparciu o ścieżkę reintegracji obejmujące usługi aktywnej integracji </a:t>
            </a:r>
            <a:r>
              <a:rPr lang="pl-PL" dirty="0" smtClean="0">
                <a:solidFill>
                  <a:schemeClr val="tx1"/>
                </a:solidFill>
              </a:rPr>
              <a:t>o charakterze społecznym, edukacyjnym, zdrowotnym, </a:t>
            </a:r>
            <a:r>
              <a:rPr lang="pl-PL" dirty="0">
                <a:solidFill>
                  <a:schemeClr val="tx1"/>
                </a:solidFill>
              </a:rPr>
              <a:t>zawodowym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9428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485221" y="260648"/>
            <a:ext cx="8173557" cy="6120680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r>
              <a:rPr lang="pl-PL" sz="2000" b="1" dirty="0">
                <a:solidFill>
                  <a:schemeClr val="tx1"/>
                </a:solidFill>
                <a:latin typeface="Arial"/>
              </a:rPr>
              <a:t>Kryteria specyficzne dostępu (ocena formalna</a:t>
            </a:r>
            <a:r>
              <a:rPr lang="pl-PL" sz="2000" b="1" dirty="0" smtClean="0">
                <a:solidFill>
                  <a:schemeClr val="tx1"/>
                </a:solidFill>
                <a:latin typeface="Arial"/>
              </a:rPr>
              <a:t>) </a:t>
            </a:r>
            <a:r>
              <a:rPr lang="pl-PL" sz="2000" b="1" u="sng" dirty="0" smtClean="0">
                <a:solidFill>
                  <a:schemeClr val="tx1"/>
                </a:solidFill>
                <a:latin typeface="Arial"/>
              </a:rPr>
              <a:t>zmiany</a:t>
            </a:r>
            <a:r>
              <a:rPr lang="pl-PL" sz="2000" b="1" dirty="0" smtClean="0">
                <a:solidFill>
                  <a:schemeClr val="tx1"/>
                </a:solidFill>
                <a:latin typeface="Arial"/>
              </a:rPr>
              <a:t>:</a:t>
            </a:r>
          </a:p>
          <a:p>
            <a:endParaRPr lang="pl-PL" sz="800" b="1" dirty="0">
              <a:solidFill>
                <a:schemeClr val="tx1"/>
              </a:solidFill>
              <a:latin typeface="Arial"/>
            </a:endParaRPr>
          </a:p>
          <a:p>
            <a:r>
              <a:rPr lang="pl-PL" sz="1600" dirty="0" smtClean="0">
                <a:solidFill>
                  <a:schemeClr val="tx1"/>
                </a:solidFill>
                <a:latin typeface="Arial"/>
              </a:rPr>
              <a:t>Podział kryterium nr 1 dotyczącego efektywności społeczno-zatrudnieniowej </a:t>
            </a:r>
            <a:br>
              <a:rPr lang="pl-PL" sz="1600" dirty="0" smtClean="0">
                <a:solidFill>
                  <a:schemeClr val="tx1"/>
                </a:solidFill>
                <a:latin typeface="Arial"/>
              </a:rPr>
            </a:br>
            <a:r>
              <a:rPr lang="pl-PL" sz="1600" dirty="0" smtClean="0">
                <a:solidFill>
                  <a:schemeClr val="tx1"/>
                </a:solidFill>
                <a:latin typeface="Arial"/>
              </a:rPr>
              <a:t>w wymiarze społecznym i zatrudnieniowym na dwa odrębne kryteria – jedno dotyczące efektywności w wymiarze społecznym, drugie dotyczące efektywności zatrudnieniowej. Założone wskaźniki dla poszczególnych grup nie uległy zmianie. </a:t>
            </a:r>
            <a:r>
              <a:rPr lang="pl-PL" sz="1600" dirty="0">
                <a:solidFill>
                  <a:schemeClr val="tx1"/>
                </a:solidFill>
                <a:latin typeface="Arial"/>
              </a:rPr>
              <a:t>Wprowadzono możliwość odpowiedzi „nie dotyczy”.</a:t>
            </a:r>
            <a:endParaRPr lang="pl-PL" sz="1600" dirty="0">
              <a:solidFill>
                <a:schemeClr val="tx1"/>
              </a:solidFill>
            </a:endParaRPr>
          </a:p>
          <a:p>
            <a:endParaRPr lang="pl-PL" sz="1600" b="1" dirty="0" smtClean="0">
              <a:solidFill>
                <a:srgbClr val="000000"/>
              </a:solidFill>
              <a:latin typeface="Arial"/>
            </a:endParaRPr>
          </a:p>
          <a:p>
            <a:r>
              <a:rPr lang="pl-PL" sz="1600" b="1" dirty="0" smtClean="0">
                <a:solidFill>
                  <a:srgbClr val="000000"/>
                </a:solidFill>
                <a:latin typeface="Arial"/>
              </a:rPr>
              <a:t>Brzmienie kryteriów: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400" dirty="0" smtClean="0">
                <a:solidFill>
                  <a:schemeClr val="tx1"/>
                </a:solidFill>
              </a:rPr>
              <a:t>Projekt zakłada </a:t>
            </a:r>
            <a:r>
              <a:rPr lang="pl-PL" sz="1400" dirty="0">
                <a:solidFill>
                  <a:schemeClr val="tx1"/>
                </a:solidFill>
              </a:rPr>
              <a:t>realizację wskaźnika efektywności społeczno-zatrudnieniowej w </a:t>
            </a:r>
            <a:r>
              <a:rPr lang="pl-PL" sz="1400" dirty="0" smtClean="0">
                <a:solidFill>
                  <a:schemeClr val="tx1"/>
                </a:solidFill>
              </a:rPr>
              <a:t>wymiarze społecznym:</a:t>
            </a:r>
            <a:br>
              <a:rPr lang="pl-PL" sz="1400" dirty="0" smtClean="0">
                <a:solidFill>
                  <a:schemeClr val="tx1"/>
                </a:solidFill>
              </a:rPr>
            </a:br>
            <a:r>
              <a:rPr lang="pl-PL" sz="1400" dirty="0" smtClean="0">
                <a:solidFill>
                  <a:schemeClr val="tx1"/>
                </a:solidFill>
              </a:rPr>
              <a:t>a</a:t>
            </a:r>
            <a:r>
              <a:rPr lang="pl-PL" sz="1400" dirty="0">
                <a:solidFill>
                  <a:schemeClr val="tx1"/>
                </a:solidFill>
              </a:rPr>
              <a:t>. ogólny wskaźnik efektywności społeczno-zatrudnieniowej w odniesieniu do osób lub rodzin zagrożonych ubóstwem lub wykluczeniem społecznym na minimalnym poziomie 56%, </a:t>
            </a:r>
            <a:r>
              <a:rPr lang="pl-PL" sz="1400" dirty="0" smtClean="0">
                <a:solidFill>
                  <a:schemeClr val="tx1"/>
                </a:solidFill>
              </a:rPr>
              <a:t/>
            </a:r>
            <a:br>
              <a:rPr lang="pl-PL" sz="1400" dirty="0" smtClean="0">
                <a:solidFill>
                  <a:schemeClr val="tx1"/>
                </a:solidFill>
              </a:rPr>
            </a:br>
            <a:r>
              <a:rPr lang="pl-PL" sz="1400" dirty="0" smtClean="0">
                <a:solidFill>
                  <a:schemeClr val="tx1"/>
                </a:solidFill>
              </a:rPr>
              <a:t>b</a:t>
            </a:r>
            <a:r>
              <a:rPr lang="pl-PL" sz="1400" dirty="0">
                <a:solidFill>
                  <a:schemeClr val="tx1"/>
                </a:solidFill>
              </a:rPr>
              <a:t>. w odniesieniu do: osób o znacznym stopniu niepełnosprawności, osób z niepełnosprawnością intelektualną oraz osób z niepełnosprawnościami sprzężonymi minimalny poziom efektywności społeczno-zatrudnieniowej wynosi 46</a:t>
            </a:r>
            <a:r>
              <a:rPr lang="pl-PL" sz="1400" dirty="0" smtClean="0">
                <a:solidFill>
                  <a:schemeClr val="tx1"/>
                </a:solidFill>
              </a:rPr>
              <a:t>%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400" dirty="0">
                <a:solidFill>
                  <a:schemeClr val="tx1"/>
                </a:solidFill>
              </a:rPr>
              <a:t>Projekt zakłada realizację wskaźnika efektywności społeczno-zatrudnieniowej w wymiarze </a:t>
            </a:r>
            <a:r>
              <a:rPr lang="pl-PL" sz="1400" dirty="0" smtClean="0">
                <a:solidFill>
                  <a:schemeClr val="tx1"/>
                </a:solidFill>
              </a:rPr>
              <a:t>zatrudnieniowym:</a:t>
            </a:r>
            <a:br>
              <a:rPr lang="pl-PL" sz="1400" dirty="0" smtClean="0">
                <a:solidFill>
                  <a:schemeClr val="tx1"/>
                </a:solidFill>
              </a:rPr>
            </a:br>
            <a:r>
              <a:rPr lang="pl-PL" sz="1400" dirty="0" smtClean="0">
                <a:solidFill>
                  <a:schemeClr val="tx1"/>
                </a:solidFill>
              </a:rPr>
              <a:t>a</a:t>
            </a:r>
            <a:r>
              <a:rPr lang="pl-PL" sz="1400" dirty="0">
                <a:solidFill>
                  <a:schemeClr val="tx1"/>
                </a:solidFill>
              </a:rPr>
              <a:t>. ogólny wskaźnik efektywności zatrudnieniowej – 22</a:t>
            </a:r>
            <a:r>
              <a:rPr lang="pl-PL" sz="1400" dirty="0" smtClean="0">
                <a:solidFill>
                  <a:schemeClr val="tx1"/>
                </a:solidFill>
              </a:rPr>
              <a:t>%,</a:t>
            </a:r>
            <a:br>
              <a:rPr lang="pl-PL" sz="1400" dirty="0" smtClean="0">
                <a:solidFill>
                  <a:schemeClr val="tx1"/>
                </a:solidFill>
              </a:rPr>
            </a:br>
            <a:r>
              <a:rPr lang="pl-PL" sz="1400" dirty="0" smtClean="0">
                <a:solidFill>
                  <a:schemeClr val="tx1"/>
                </a:solidFill>
              </a:rPr>
              <a:t>b</a:t>
            </a:r>
            <a:r>
              <a:rPr lang="pl-PL" sz="1400" dirty="0">
                <a:solidFill>
                  <a:schemeClr val="tx1"/>
                </a:solidFill>
              </a:rPr>
              <a:t>. w odniesieniu do: osób o znacznym stopniu niepełnosprawności, osób z niepełnosprawnością intelektualną oraz osób z niepełnosprawnościami sprzężonymi minimalny poziom efektywności zatrudnieniowej – 12%.</a:t>
            </a:r>
          </a:p>
        </p:txBody>
      </p:sp>
    </p:spTree>
    <p:extLst>
      <p:ext uri="{BB962C8B-B14F-4D97-AF65-F5344CB8AC3E}">
        <p14:creationId xmlns:p14="http://schemas.microsoft.com/office/powerpoint/2010/main" val="464216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50825" y="188913"/>
            <a:ext cx="83534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 smtClean="0">
                <a:solidFill>
                  <a:schemeClr val="tx1"/>
                </a:solidFill>
              </a:rPr>
              <a:t>Uwagi </a:t>
            </a:r>
            <a:r>
              <a:rPr lang="pl-PL" b="1" dirty="0">
                <a:solidFill>
                  <a:schemeClr val="tx1"/>
                </a:solidFill>
              </a:rPr>
              <a:t>do kryteriów specyficznych </a:t>
            </a:r>
            <a:r>
              <a:rPr lang="pl-PL" b="1" dirty="0" smtClean="0">
                <a:solidFill>
                  <a:schemeClr val="tx1"/>
                </a:solidFill>
              </a:rPr>
              <a:t>dostępu 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323528" y="1124744"/>
            <a:ext cx="1440160" cy="818241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>
                <a:solidFill>
                  <a:schemeClr val="tx1"/>
                </a:solidFill>
              </a:rPr>
              <a:t>Treść uwagi/ propozycja zapisu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1907704" y="1196752"/>
            <a:ext cx="719138" cy="557212"/>
          </a:xfrm>
          <a:prstGeom prst="notchedRightArrow">
            <a:avLst>
              <a:gd name="adj1" fmla="val 46935"/>
              <a:gd name="adj2" fmla="val 39710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1835696" y="4149080"/>
            <a:ext cx="720725" cy="557212"/>
          </a:xfrm>
          <a:prstGeom prst="notchedRightArrow">
            <a:avLst>
              <a:gd name="adj1" fmla="val 50000"/>
              <a:gd name="adj2" fmla="val 32336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251520" y="4149080"/>
            <a:ext cx="1368152" cy="576064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 smtClean="0">
                <a:solidFill>
                  <a:schemeClr val="tx1"/>
                </a:solidFill>
              </a:rPr>
              <a:t>Status uwagi</a:t>
            </a:r>
            <a:endParaRPr lang="pl-PL" sz="1400" b="1" dirty="0">
              <a:solidFill>
                <a:schemeClr val="tx1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8" name="Zagięty narożnik 7"/>
          <p:cNvSpPr/>
          <p:nvPr/>
        </p:nvSpPr>
        <p:spPr>
          <a:xfrm>
            <a:off x="2699792" y="620688"/>
            <a:ext cx="6048672" cy="1512168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pl-PL" sz="1600" b="1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16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Specyficzne </a:t>
            </a:r>
            <a:r>
              <a:rPr lang="pl-PL" sz="16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kryteria dostępu </a:t>
            </a:r>
            <a:r>
              <a:rPr lang="pl-PL" sz="16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– uwagi KE</a:t>
            </a:r>
            <a:endParaRPr lang="pl-PL" sz="16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8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 </a:t>
            </a:r>
            <a:endParaRPr lang="pl-PL" sz="8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pl-PL" sz="1400" u="sng" dirty="0" smtClean="0">
                <a:solidFill>
                  <a:schemeClr val="tx1"/>
                </a:solidFill>
                <a:ea typeface="Times New Roman"/>
              </a:rPr>
              <a:t>Kryterium 1 i 2</a:t>
            </a:r>
          </a:p>
          <a:p>
            <a:pPr algn="just">
              <a:spcAft>
                <a:spcPts val="0"/>
              </a:spcAft>
            </a:pPr>
            <a:endParaRPr lang="pl-PL" sz="800" dirty="0" smtClean="0">
              <a:solidFill>
                <a:schemeClr val="tx1"/>
              </a:solidFill>
              <a:ea typeface="Times New Roman"/>
            </a:endParaRPr>
          </a:p>
          <a:p>
            <a:r>
              <a:rPr lang="pl-PL" sz="1400" dirty="0" smtClean="0">
                <a:solidFill>
                  <a:schemeClr val="tx1"/>
                </a:solidFill>
              </a:rPr>
              <a:t>opcja "nie dotyczy" nie powinna być rozważana dlatego ze efektywność społeczno-zatrudnieniowa zawsze powinna być przedmiotem analizy</a:t>
            </a:r>
            <a:r>
              <a:rPr lang="pl-PL" sz="1400" dirty="0" smtClean="0">
                <a:solidFill>
                  <a:schemeClr val="tx1"/>
                </a:solidFill>
                <a:latin typeface="Arial"/>
              </a:rPr>
              <a:t>.</a:t>
            </a:r>
            <a:endParaRPr lang="pl-PL" sz="1200" b="1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9" name="Zagięty narożnik 8"/>
          <p:cNvSpPr/>
          <p:nvPr/>
        </p:nvSpPr>
        <p:spPr>
          <a:xfrm>
            <a:off x="2699792" y="2276872"/>
            <a:ext cx="6048672" cy="3816424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pl-PL" sz="1400" b="1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pl-PL" sz="1400" b="1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endParaRPr lang="pl-PL" sz="800" b="1" dirty="0" smtClean="0">
              <a:solidFill>
                <a:srgbClr val="FF0000"/>
              </a:solidFill>
              <a:effectLst/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pl-PL" sz="14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Uwaga nieuwzględniona</a:t>
            </a:r>
            <a:r>
              <a:rPr lang="pl-PL" sz="14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. </a:t>
            </a:r>
            <a:endParaRPr lang="pl-PL" sz="12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pl-PL" sz="800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r>
              <a:rPr lang="pl-PL" sz="1400" dirty="0" smtClean="0">
                <a:solidFill>
                  <a:schemeClr val="tx1"/>
                </a:solidFill>
              </a:rPr>
              <a:t>Zgodnie z Wytycznymi w zakresie realizacji przedsięwzięć w obszarze włączenia społecznego i zwalczania ubóstwa z wykorzystaniem środków EFS i EFRR na lata 2014-2020 (Podrozdział 4.7 pkt. 2) w odniesieniu do:</a:t>
            </a:r>
          </a:p>
          <a:p>
            <a:pPr>
              <a:buFontTx/>
              <a:buChar char="-"/>
            </a:pPr>
            <a:r>
              <a:rPr lang="pl-PL" sz="1400" dirty="0" smtClean="0">
                <a:solidFill>
                  <a:schemeClr val="tx1"/>
                </a:solidFill>
              </a:rPr>
              <a:t> </a:t>
            </a:r>
            <a:r>
              <a:rPr lang="pl-PL" sz="1200" dirty="0" smtClean="0">
                <a:solidFill>
                  <a:schemeClr val="tx1"/>
                </a:solidFill>
              </a:rPr>
              <a:t>osób będących w pieczy zastępczej lub opuszczających pieczę, </a:t>
            </a:r>
          </a:p>
          <a:p>
            <a:pPr>
              <a:buFontTx/>
              <a:buChar char="-"/>
            </a:pPr>
            <a:r>
              <a:rPr lang="pl-PL" sz="1200" dirty="0" smtClean="0">
                <a:solidFill>
                  <a:schemeClr val="tx1"/>
                </a:solidFill>
              </a:rPr>
              <a:t> nieletnich wobec, których zastosowano środki zapobiegania i zwalczania przestępczości zgodnie z ustawą o postępowaniu wobec nieletnich </a:t>
            </a:r>
          </a:p>
          <a:p>
            <a:pPr>
              <a:buFontTx/>
              <a:buChar char="-"/>
            </a:pPr>
            <a:r>
              <a:rPr lang="pl-PL" sz="1200" dirty="0" smtClean="0">
                <a:solidFill>
                  <a:schemeClr val="tx1"/>
                </a:solidFill>
              </a:rPr>
              <a:t> osób przebywających w młodzieżowych ośrodkach wychowawczych i młodzieżowych ośrodkach socjoterapii, o których mowa w ustawie o systemie oświaty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do których są kierowane usługi aktywnej integracji nie ma obowiązku stosowania kryteriów efektywności społeczno-zatrudnieniowej.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W przypadku pozostawienia możliwości odpowiedzi dot. kryteriów 1 i 2 w formule "Nie" i "Tak" , w przypadku gdy projekt zakłada wyłącznie udział w/</a:t>
            </a:r>
            <a:r>
              <a:rPr lang="pl-PL" sz="1400" dirty="0" err="1" smtClean="0">
                <a:solidFill>
                  <a:schemeClr val="tx1"/>
                </a:solidFill>
              </a:rPr>
              <a:t>w</a:t>
            </a:r>
            <a:r>
              <a:rPr lang="pl-PL" sz="1400" dirty="0" smtClean="0">
                <a:solidFill>
                  <a:schemeClr val="tx1"/>
                </a:solidFill>
              </a:rPr>
              <a:t> osób, każda odpowiedź jest nieadekwatna i wymaga wyjaśnienia. Jeśli oznaczymy "Nie" w komentarzu konieczna jest adnotacja, że kryterium nie dotyczy. </a:t>
            </a:r>
          </a:p>
        </p:txBody>
      </p:sp>
    </p:spTree>
    <p:extLst>
      <p:ext uri="{BB962C8B-B14F-4D97-AF65-F5344CB8AC3E}">
        <p14:creationId xmlns:p14="http://schemas.microsoft.com/office/powerpoint/2010/main" val="30368213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50825" y="188913"/>
            <a:ext cx="83534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 smtClean="0">
                <a:solidFill>
                  <a:schemeClr val="tx1"/>
                </a:solidFill>
              </a:rPr>
              <a:t>Uwagi </a:t>
            </a:r>
            <a:r>
              <a:rPr lang="pl-PL" b="1" dirty="0">
                <a:solidFill>
                  <a:schemeClr val="tx1"/>
                </a:solidFill>
              </a:rPr>
              <a:t>do kryteriów specyficznych </a:t>
            </a:r>
            <a:r>
              <a:rPr lang="pl-PL" b="1" dirty="0" smtClean="0">
                <a:solidFill>
                  <a:schemeClr val="tx1"/>
                </a:solidFill>
              </a:rPr>
              <a:t>dostępu 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251520" y="1556792"/>
            <a:ext cx="1440160" cy="818241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>
                <a:solidFill>
                  <a:schemeClr val="tx1"/>
                </a:solidFill>
              </a:rPr>
              <a:t>Treść uwagi/ propozycja zapisu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1835696" y="1628800"/>
            <a:ext cx="719138" cy="557212"/>
          </a:xfrm>
          <a:prstGeom prst="notchedRightArrow">
            <a:avLst>
              <a:gd name="adj1" fmla="val 46935"/>
              <a:gd name="adj2" fmla="val 39710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1835696" y="4149080"/>
            <a:ext cx="720725" cy="557212"/>
          </a:xfrm>
          <a:prstGeom prst="notchedRightArrow">
            <a:avLst>
              <a:gd name="adj1" fmla="val 50000"/>
              <a:gd name="adj2" fmla="val 32336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251520" y="4149080"/>
            <a:ext cx="1368152" cy="576064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 smtClean="0">
                <a:solidFill>
                  <a:schemeClr val="tx1"/>
                </a:solidFill>
              </a:rPr>
              <a:t>Status uwagi</a:t>
            </a:r>
            <a:endParaRPr lang="pl-PL" sz="1400" b="1" dirty="0">
              <a:solidFill>
                <a:schemeClr val="tx1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8" name="Zagięty narożnik 7"/>
          <p:cNvSpPr/>
          <p:nvPr/>
        </p:nvSpPr>
        <p:spPr>
          <a:xfrm>
            <a:off x="2699793" y="764704"/>
            <a:ext cx="5832647" cy="2376264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pl-PL" sz="1600" b="1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16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Specyficzne </a:t>
            </a:r>
            <a:r>
              <a:rPr lang="pl-PL" sz="16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kryteria dostępu </a:t>
            </a:r>
            <a:r>
              <a:rPr lang="pl-PL" sz="16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 - uwagi IK UP</a:t>
            </a:r>
            <a:endParaRPr lang="pl-PL" sz="16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8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 </a:t>
            </a:r>
            <a:endParaRPr lang="pl-PL" sz="8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pl-PL" sz="1400" u="sng" dirty="0" smtClean="0">
                <a:solidFill>
                  <a:schemeClr val="tx1"/>
                </a:solidFill>
                <a:ea typeface="Times New Roman"/>
              </a:rPr>
              <a:t>Kryterium 1 i 2</a:t>
            </a:r>
          </a:p>
          <a:p>
            <a:pPr algn="just">
              <a:spcAft>
                <a:spcPts val="0"/>
              </a:spcAft>
            </a:pPr>
            <a:endParaRPr lang="pl-PL" sz="800" dirty="0" smtClean="0">
              <a:solidFill>
                <a:schemeClr val="tx1"/>
              </a:solidFill>
              <a:ea typeface="Times New Roman"/>
            </a:endParaRPr>
          </a:p>
          <a:p>
            <a:r>
              <a:rPr lang="pl-PL" sz="1400" dirty="0" smtClean="0">
                <a:solidFill>
                  <a:schemeClr val="tx1"/>
                </a:solidFill>
              </a:rPr>
              <a:t>W opinii IK UP, przez taki zabieg IZ RPO podwyższyła efektywność społeczną (w odniesieniu do osób lub środowisk zagrożonych ubóstwem lub wykluczeniem społecznym minimalny poziom efektywności społeczno-zatrudnieniowej wynosi 56%, w tym minimalny poziom efektywności zatrudnieniowej – 22% -&gt;  tj. efektywność społeczna i zatrudnieniowa  łącznie powinny wynieść 56%, nie tylko osobno efektywność społeczna)</a:t>
            </a:r>
            <a:r>
              <a:rPr lang="pl-PL" sz="1400" dirty="0" smtClean="0">
                <a:solidFill>
                  <a:schemeClr val="tx1"/>
                </a:solidFill>
                <a:latin typeface="Arial"/>
              </a:rPr>
              <a:t>.</a:t>
            </a:r>
            <a:endParaRPr lang="pl-PL" sz="1200" b="1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9" name="Zagięty narożnik 8"/>
          <p:cNvSpPr/>
          <p:nvPr/>
        </p:nvSpPr>
        <p:spPr>
          <a:xfrm>
            <a:off x="2699792" y="3284984"/>
            <a:ext cx="5832648" cy="2520280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pl-PL" sz="1400" b="1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pl-PL" sz="1400" b="1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endParaRPr lang="pl-PL" sz="800" b="1" dirty="0" smtClean="0">
              <a:solidFill>
                <a:srgbClr val="FF0000"/>
              </a:solidFill>
              <a:effectLst/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pl-PL" sz="14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Wyjaśnienie </a:t>
            </a:r>
            <a:endParaRPr lang="pl-PL" sz="12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pl-PL" sz="800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r>
              <a:rPr lang="pl-PL" sz="1400" dirty="0" smtClean="0">
                <a:solidFill>
                  <a:schemeClr val="tx1"/>
                </a:solidFill>
              </a:rPr>
              <a:t>Spełnienie przez uczestnika projektu założeń efektywności społeczno-zatrudnieniowej w wymiarze zatrudnieniowym musi każdorazowo oznaczać uzyskanie efektywności w wymiarze społecznym. 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Zgodnie z </a:t>
            </a:r>
            <a:r>
              <a:rPr lang="pl-PL" sz="1400" i="1" dirty="0" smtClean="0">
                <a:solidFill>
                  <a:schemeClr val="tx1"/>
                </a:solidFill>
              </a:rPr>
              <a:t>Wytycznymi w zakresie realizacji przedsięwzięć w obszarze  włączenia społecznego i zwalczania ubóstwa </a:t>
            </a:r>
            <a:r>
              <a:rPr lang="pl-PL" sz="1400" dirty="0" smtClean="0">
                <a:solidFill>
                  <a:schemeClr val="tx1"/>
                </a:solidFill>
              </a:rPr>
              <a:t>kryterium efektywności społeczno-zatrudnieniowej w wymiarze społecznym oznacza odsetek uczestników projektu, którzy dokonali postępu w procesie aktywizacji społeczno-zatrudnieniowej i zmniejszenia dystansu do zatrudnienia.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68213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467544" y="1628800"/>
            <a:ext cx="8173557" cy="2664296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r>
              <a:rPr lang="pl-PL" sz="2000" b="1" dirty="0">
                <a:solidFill>
                  <a:schemeClr val="tx1"/>
                </a:solidFill>
                <a:latin typeface="Arial"/>
              </a:rPr>
              <a:t>Kryteria specyficzne dostępu (ocena formalna</a:t>
            </a:r>
            <a:r>
              <a:rPr lang="pl-PL" sz="2000" b="1" dirty="0" smtClean="0">
                <a:solidFill>
                  <a:schemeClr val="tx1"/>
                </a:solidFill>
                <a:latin typeface="Arial"/>
              </a:rPr>
              <a:t>) </a:t>
            </a:r>
            <a:r>
              <a:rPr lang="pl-PL" sz="2000" b="1" u="sng" dirty="0" smtClean="0">
                <a:solidFill>
                  <a:schemeClr val="tx1"/>
                </a:solidFill>
                <a:latin typeface="Arial"/>
              </a:rPr>
              <a:t>zmiany</a:t>
            </a:r>
            <a:r>
              <a:rPr lang="pl-PL" sz="2000" b="1" dirty="0" smtClean="0">
                <a:solidFill>
                  <a:schemeClr val="tx1"/>
                </a:solidFill>
                <a:latin typeface="Arial"/>
              </a:rPr>
              <a:t>:</a:t>
            </a:r>
          </a:p>
          <a:p>
            <a:endParaRPr lang="pl-PL" sz="800" b="1" dirty="0">
              <a:solidFill>
                <a:schemeClr val="tx1"/>
              </a:solidFill>
              <a:latin typeface="Arial"/>
            </a:endParaRPr>
          </a:p>
          <a:p>
            <a:endParaRPr lang="pl-PL" sz="1600" dirty="0" smtClean="0">
              <a:solidFill>
                <a:schemeClr val="tx1"/>
              </a:solidFill>
              <a:latin typeface="Arial"/>
            </a:endParaRPr>
          </a:p>
          <a:p>
            <a:endParaRPr lang="pl-PL" sz="800" b="1" dirty="0" smtClean="0">
              <a:solidFill>
                <a:schemeClr val="tx1"/>
              </a:solidFill>
              <a:latin typeface="Arial"/>
            </a:endParaRPr>
          </a:p>
          <a:p>
            <a:endParaRPr lang="pl-PL" sz="1600" dirty="0" smtClean="0">
              <a:solidFill>
                <a:schemeClr val="tx1"/>
              </a:solidFill>
              <a:latin typeface="Arial"/>
            </a:endParaRPr>
          </a:p>
          <a:p>
            <a:r>
              <a:rPr lang="pl-PL" sz="1600" dirty="0" smtClean="0">
                <a:solidFill>
                  <a:schemeClr val="tx1"/>
                </a:solidFill>
                <a:latin typeface="Arial"/>
              </a:rPr>
              <a:t>Usunięto kryterium nr 5 dotyczące preferowania osób korzystających </a:t>
            </a:r>
            <a:br>
              <a:rPr lang="pl-PL" sz="1600" dirty="0" smtClean="0">
                <a:solidFill>
                  <a:schemeClr val="tx1"/>
                </a:solidFill>
                <a:latin typeface="Arial"/>
              </a:rPr>
            </a:br>
            <a:r>
              <a:rPr lang="pl-PL" sz="1600" dirty="0" smtClean="0">
                <a:solidFill>
                  <a:schemeClr val="tx1"/>
                </a:solidFill>
                <a:latin typeface="Arial"/>
              </a:rPr>
              <a:t>z Programu Operacyjnego Pomoc Żywnościowa.</a:t>
            </a:r>
          </a:p>
        </p:txBody>
      </p:sp>
    </p:spTree>
    <p:extLst>
      <p:ext uri="{BB962C8B-B14F-4D97-AF65-F5344CB8AC3E}">
        <p14:creationId xmlns:p14="http://schemas.microsoft.com/office/powerpoint/2010/main" val="12804672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50825" y="188913"/>
            <a:ext cx="83534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 smtClean="0">
                <a:solidFill>
                  <a:schemeClr val="tx1"/>
                </a:solidFill>
              </a:rPr>
              <a:t>Uwagi </a:t>
            </a:r>
            <a:r>
              <a:rPr lang="pl-PL" b="1" dirty="0">
                <a:solidFill>
                  <a:schemeClr val="tx1"/>
                </a:solidFill>
              </a:rPr>
              <a:t>do kryteriów specyficznych </a:t>
            </a:r>
            <a:r>
              <a:rPr lang="pl-PL" b="1" dirty="0" smtClean="0">
                <a:solidFill>
                  <a:schemeClr val="tx1"/>
                </a:solidFill>
              </a:rPr>
              <a:t>dostępu 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251520" y="1556792"/>
            <a:ext cx="1440160" cy="818241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>
                <a:solidFill>
                  <a:schemeClr val="tx1"/>
                </a:solidFill>
              </a:rPr>
              <a:t>Treść uwagi/ propozycja zapisu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1835696" y="1628800"/>
            <a:ext cx="719138" cy="557212"/>
          </a:xfrm>
          <a:prstGeom prst="notchedRightArrow">
            <a:avLst>
              <a:gd name="adj1" fmla="val 46935"/>
              <a:gd name="adj2" fmla="val 39710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1835696" y="4149080"/>
            <a:ext cx="720725" cy="557212"/>
          </a:xfrm>
          <a:prstGeom prst="notchedRightArrow">
            <a:avLst>
              <a:gd name="adj1" fmla="val 50000"/>
              <a:gd name="adj2" fmla="val 32336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251520" y="4149080"/>
            <a:ext cx="1368152" cy="576064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 smtClean="0">
                <a:solidFill>
                  <a:schemeClr val="tx1"/>
                </a:solidFill>
              </a:rPr>
              <a:t>Status uwagi</a:t>
            </a:r>
            <a:endParaRPr lang="pl-PL" sz="1400" b="1" dirty="0">
              <a:solidFill>
                <a:schemeClr val="tx1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8" name="Zagięty narożnik 7"/>
          <p:cNvSpPr/>
          <p:nvPr/>
        </p:nvSpPr>
        <p:spPr>
          <a:xfrm>
            <a:off x="2699792" y="1124744"/>
            <a:ext cx="5832647" cy="1800200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pl-PL" sz="1600" b="1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16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Specyficzne </a:t>
            </a:r>
            <a:r>
              <a:rPr lang="pl-PL" sz="16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kryteria dostępu </a:t>
            </a:r>
            <a:r>
              <a:rPr lang="pl-PL" sz="16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 - uwagi KE</a:t>
            </a:r>
            <a:endParaRPr lang="pl-PL" sz="16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8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 </a:t>
            </a:r>
            <a:endParaRPr lang="pl-PL" sz="8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pl-PL" sz="800" dirty="0" smtClean="0">
              <a:solidFill>
                <a:schemeClr val="tx1"/>
              </a:solidFill>
              <a:ea typeface="Times New Roman"/>
            </a:endParaRPr>
          </a:p>
          <a:p>
            <a:r>
              <a:rPr lang="pl-PL" sz="1400" dirty="0" smtClean="0">
                <a:solidFill>
                  <a:schemeClr val="tx1"/>
                </a:solidFill>
              </a:rPr>
              <a:t>Prosimy o wyjaśnienie usunięcia kryterium o preferowaniu osób korzystających z PO PZ</a:t>
            </a:r>
            <a:r>
              <a:rPr lang="pl-PL" sz="1400" dirty="0" smtClean="0">
                <a:solidFill>
                  <a:schemeClr val="tx1"/>
                </a:solidFill>
                <a:latin typeface="Arial"/>
              </a:rPr>
              <a:t>.</a:t>
            </a:r>
            <a:endParaRPr lang="pl-PL" sz="1200" b="1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9" name="Zagięty narożnik 8"/>
          <p:cNvSpPr/>
          <p:nvPr/>
        </p:nvSpPr>
        <p:spPr>
          <a:xfrm>
            <a:off x="2771800" y="3573016"/>
            <a:ext cx="5832648" cy="1728192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pl-PL" sz="1400" b="1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pl-PL" sz="1400" b="1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endParaRPr lang="pl-PL" sz="800" b="1" dirty="0" smtClean="0">
              <a:solidFill>
                <a:srgbClr val="FF0000"/>
              </a:solidFill>
              <a:effectLst/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pl-PL" sz="14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Uwaga uwzględniona</a:t>
            </a:r>
            <a:r>
              <a:rPr lang="pl-PL" sz="14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. </a:t>
            </a:r>
            <a:endParaRPr lang="pl-PL" sz="12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pl-PL" sz="800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r>
              <a:rPr lang="pl-PL" sz="1400" u="sng" dirty="0" smtClean="0">
                <a:solidFill>
                  <a:schemeClr val="tx1"/>
                </a:solidFill>
                <a:latin typeface="Arial"/>
              </a:rPr>
              <a:t>Kryterium przywrócono </a:t>
            </a:r>
            <a:r>
              <a:rPr lang="pl-PL" sz="1400" dirty="0" smtClean="0">
                <a:solidFill>
                  <a:schemeClr val="tx1"/>
                </a:solidFill>
                <a:latin typeface="Arial"/>
              </a:rPr>
              <a:t>w wersji dotychczas obowiązującej (po zmianie kryterium dostępu nr 6)</a:t>
            </a:r>
            <a:r>
              <a:rPr lang="pl-PL" sz="1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68213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485221" y="299170"/>
            <a:ext cx="8173557" cy="5290070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endParaRPr lang="pl-PL" sz="2000" b="1" dirty="0" smtClean="0">
              <a:solidFill>
                <a:schemeClr val="tx1"/>
              </a:solidFill>
              <a:latin typeface="Arial"/>
            </a:endParaRPr>
          </a:p>
          <a:p>
            <a:r>
              <a:rPr lang="pl-PL" sz="2000" b="1" dirty="0" smtClean="0">
                <a:solidFill>
                  <a:schemeClr val="tx1"/>
                </a:solidFill>
                <a:latin typeface="Arial"/>
              </a:rPr>
              <a:t>Kryteria </a:t>
            </a:r>
            <a:r>
              <a:rPr lang="pl-PL" sz="2000" b="1" dirty="0">
                <a:solidFill>
                  <a:schemeClr val="tx1"/>
                </a:solidFill>
                <a:latin typeface="Arial"/>
              </a:rPr>
              <a:t>specyficzne dostępu (ocena formalna</a:t>
            </a:r>
            <a:r>
              <a:rPr lang="pl-PL" sz="2000" b="1" dirty="0" smtClean="0">
                <a:solidFill>
                  <a:schemeClr val="tx1"/>
                </a:solidFill>
                <a:latin typeface="Arial"/>
              </a:rPr>
              <a:t>) </a:t>
            </a:r>
            <a:r>
              <a:rPr lang="pl-PL" sz="2000" b="1" u="sng" dirty="0" smtClean="0">
                <a:solidFill>
                  <a:schemeClr val="tx1"/>
                </a:solidFill>
                <a:latin typeface="Arial"/>
              </a:rPr>
              <a:t>zmiany</a:t>
            </a:r>
            <a:r>
              <a:rPr lang="pl-PL" sz="2000" b="1" dirty="0" smtClean="0">
                <a:solidFill>
                  <a:schemeClr val="tx1"/>
                </a:solidFill>
                <a:latin typeface="Arial"/>
              </a:rPr>
              <a:t>:</a:t>
            </a:r>
          </a:p>
          <a:p>
            <a:endParaRPr lang="pl-PL" sz="800" b="1" dirty="0">
              <a:solidFill>
                <a:schemeClr val="tx1"/>
              </a:solidFill>
              <a:latin typeface="Arial"/>
            </a:endParaRPr>
          </a:p>
          <a:p>
            <a:endParaRPr lang="pl-PL" sz="1600" dirty="0" smtClean="0">
              <a:solidFill>
                <a:schemeClr val="tx1"/>
              </a:solidFill>
              <a:latin typeface="Arial"/>
            </a:endParaRPr>
          </a:p>
          <a:p>
            <a:r>
              <a:rPr lang="pl-PL" sz="1600" dirty="0" smtClean="0">
                <a:solidFill>
                  <a:schemeClr val="tx1"/>
                </a:solidFill>
                <a:latin typeface="Arial"/>
              </a:rPr>
              <a:t>Skorygowano brzmienie </a:t>
            </a:r>
            <a:r>
              <a:rPr lang="pl-PL" sz="1600" dirty="0">
                <a:solidFill>
                  <a:schemeClr val="tx1"/>
                </a:solidFill>
                <a:latin typeface="Arial"/>
              </a:rPr>
              <a:t>kryterium dostępu nr </a:t>
            </a:r>
            <a:r>
              <a:rPr lang="pl-PL" sz="1600" dirty="0" smtClean="0">
                <a:solidFill>
                  <a:schemeClr val="tx1"/>
                </a:solidFill>
                <a:latin typeface="Arial"/>
              </a:rPr>
              <a:t>7 (po zmianie kryterium nr 8). </a:t>
            </a:r>
            <a:endParaRPr lang="pl-PL" sz="1600" dirty="0">
              <a:solidFill>
                <a:schemeClr val="tx1"/>
              </a:solidFill>
            </a:endParaRPr>
          </a:p>
          <a:p>
            <a:endParaRPr lang="pl-PL" sz="800" b="1" dirty="0">
              <a:solidFill>
                <a:srgbClr val="000000"/>
              </a:solidFill>
              <a:latin typeface="Arial"/>
            </a:endParaRPr>
          </a:p>
          <a:p>
            <a:r>
              <a:rPr lang="pl-PL" sz="1600" b="1" dirty="0" smtClean="0">
                <a:solidFill>
                  <a:srgbClr val="000000"/>
                </a:solidFill>
                <a:latin typeface="Arial"/>
              </a:rPr>
              <a:t>Dotychczasowe brzmienie </a:t>
            </a:r>
            <a:r>
              <a:rPr lang="pl-PL" sz="1600" b="1" dirty="0">
                <a:solidFill>
                  <a:srgbClr val="000000"/>
                </a:solidFill>
                <a:latin typeface="Arial"/>
              </a:rPr>
              <a:t>kryterium:</a:t>
            </a:r>
          </a:p>
          <a:p>
            <a:r>
              <a:rPr lang="pl-PL" sz="1400" dirty="0">
                <a:solidFill>
                  <a:schemeClr val="tx1"/>
                </a:solidFill>
              </a:rPr>
              <a:t>Grupę docelową projektu w co najmniej </a:t>
            </a:r>
            <a:r>
              <a:rPr lang="pl-PL" sz="1400" dirty="0" smtClean="0">
                <a:solidFill>
                  <a:schemeClr val="tx1"/>
                </a:solidFill>
              </a:rPr>
              <a:t>30</a:t>
            </a:r>
            <a:r>
              <a:rPr lang="pl-PL" sz="1400" dirty="0">
                <a:solidFill>
                  <a:schemeClr val="tx1"/>
                </a:solidFill>
              </a:rPr>
              <a:t>% stanowią </a:t>
            </a:r>
            <a:r>
              <a:rPr lang="pl-PL" sz="1400" dirty="0" smtClean="0">
                <a:solidFill>
                  <a:schemeClr val="tx1"/>
                </a:solidFill>
              </a:rPr>
              <a:t>osoby bezrobotne zarejestrowane </a:t>
            </a:r>
            <a:br>
              <a:rPr lang="pl-PL" sz="1400" dirty="0" smtClean="0">
                <a:solidFill>
                  <a:schemeClr val="tx1"/>
                </a:solidFill>
              </a:rPr>
            </a:br>
            <a:r>
              <a:rPr lang="pl-PL" sz="1400" dirty="0" smtClean="0">
                <a:solidFill>
                  <a:schemeClr val="tx1"/>
                </a:solidFill>
              </a:rPr>
              <a:t>w </a:t>
            </a:r>
            <a:r>
              <a:rPr lang="pl-PL" sz="1400" dirty="0">
                <a:solidFill>
                  <a:schemeClr val="tx1"/>
                </a:solidFill>
              </a:rPr>
              <a:t>Powiatowym Urzędzie </a:t>
            </a:r>
            <a:r>
              <a:rPr lang="pl-PL" sz="1400" dirty="0" smtClean="0">
                <a:solidFill>
                  <a:schemeClr val="tx1"/>
                </a:solidFill>
              </a:rPr>
              <a:t>Pracy </a:t>
            </a:r>
            <a:r>
              <a:rPr lang="pl-PL" sz="1400" dirty="0">
                <a:solidFill>
                  <a:schemeClr val="tx1"/>
                </a:solidFill>
              </a:rPr>
              <a:t>(PUP) </a:t>
            </a:r>
            <a:r>
              <a:rPr lang="pl-PL" sz="1400" dirty="0" smtClean="0">
                <a:solidFill>
                  <a:schemeClr val="tx1"/>
                </a:solidFill>
              </a:rPr>
              <a:t>dla których </a:t>
            </a:r>
            <a:r>
              <a:rPr lang="pl-PL" sz="1400" dirty="0">
                <a:solidFill>
                  <a:schemeClr val="tx1"/>
                </a:solidFill>
              </a:rPr>
              <a:t>ustalono III </a:t>
            </a:r>
            <a:r>
              <a:rPr lang="pl-PL" sz="1400" dirty="0" smtClean="0">
                <a:solidFill>
                  <a:schemeClr val="tx1"/>
                </a:solidFill>
              </a:rPr>
              <a:t>profil </a:t>
            </a:r>
            <a:r>
              <a:rPr lang="pl-PL" sz="1400" dirty="0">
                <a:solidFill>
                  <a:schemeClr val="tx1"/>
                </a:solidFill>
              </a:rPr>
              <a:t>pomocy i jednocześnie </a:t>
            </a:r>
          </a:p>
          <a:p>
            <a:r>
              <a:rPr lang="pl-PL" sz="1400" dirty="0">
                <a:solidFill>
                  <a:schemeClr val="tx1"/>
                </a:solidFill>
              </a:rPr>
              <a:t>aktywizacja tych osób odbywa się we </a:t>
            </a:r>
            <a:r>
              <a:rPr lang="pl-PL" sz="1400" dirty="0" smtClean="0">
                <a:solidFill>
                  <a:schemeClr val="tx1"/>
                </a:solidFill>
              </a:rPr>
              <a:t>współpracy z PUP w ramach Programu Aktywizacja </a:t>
            </a:r>
            <a:endParaRPr lang="pl-PL" sz="1400" dirty="0">
              <a:solidFill>
                <a:schemeClr val="tx1"/>
              </a:solidFill>
            </a:endParaRPr>
          </a:p>
          <a:p>
            <a:r>
              <a:rPr lang="pl-PL" sz="1400" dirty="0">
                <a:solidFill>
                  <a:schemeClr val="tx1"/>
                </a:solidFill>
              </a:rPr>
              <a:t>i </a:t>
            </a:r>
            <a:r>
              <a:rPr lang="pl-PL" sz="1400" dirty="0" smtClean="0">
                <a:solidFill>
                  <a:schemeClr val="tx1"/>
                </a:solidFill>
              </a:rPr>
              <a:t>Integracja.</a:t>
            </a:r>
            <a:endParaRPr lang="pl-PL" sz="1400" dirty="0">
              <a:solidFill>
                <a:schemeClr val="tx1"/>
              </a:solidFill>
            </a:endParaRPr>
          </a:p>
          <a:p>
            <a:endParaRPr lang="pl-PL" sz="1600" dirty="0"/>
          </a:p>
          <a:p>
            <a:r>
              <a:rPr lang="pl-PL" sz="1600" b="1" dirty="0" smtClean="0">
                <a:solidFill>
                  <a:srgbClr val="000000"/>
                </a:solidFill>
                <a:latin typeface="Arial"/>
              </a:rPr>
              <a:t>Aktualne brzmienie </a:t>
            </a:r>
            <a:r>
              <a:rPr lang="pl-PL" sz="1600" b="1" dirty="0">
                <a:solidFill>
                  <a:srgbClr val="000000"/>
                </a:solidFill>
                <a:latin typeface="Arial"/>
              </a:rPr>
              <a:t>kryterium:</a:t>
            </a:r>
          </a:p>
          <a:p>
            <a:r>
              <a:rPr lang="pl-PL" sz="1400" dirty="0">
                <a:solidFill>
                  <a:schemeClr val="tx1"/>
                </a:solidFill>
              </a:rPr>
              <a:t>W przypadku gdy projekt zakłada udział osób bezrobotnych zakwalifikowanych do III profilu pomocy ich aktywizacja realizowana jest w ramach Programu Aktywizacja i Integracja</a:t>
            </a:r>
            <a:r>
              <a:rPr lang="pl-PL" sz="1400" dirty="0" smtClean="0">
                <a:solidFill>
                  <a:schemeClr val="tx1"/>
                </a:solidFill>
              </a:rPr>
              <a:t>.</a:t>
            </a:r>
          </a:p>
          <a:p>
            <a:endParaRPr lang="pl-P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8742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467544" y="476672"/>
            <a:ext cx="8136904" cy="3456384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b="1" dirty="0" smtClean="0">
                <a:solidFill>
                  <a:srgbClr val="000000"/>
                </a:solidFill>
              </a:rPr>
              <a:t>Zmiana kryteriów: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050" b="1" dirty="0" smtClean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1" dirty="0" smtClean="0">
                <a:solidFill>
                  <a:srgbClr val="000000"/>
                </a:solidFill>
              </a:rPr>
              <a:t>Działanie 8.1 </a:t>
            </a:r>
            <a:r>
              <a:rPr lang="pl-PL" sz="2000" dirty="0" smtClean="0">
                <a:solidFill>
                  <a:srgbClr val="000000"/>
                </a:solidFill>
              </a:rPr>
              <a:t>Aktywna integracja osób zagrożonych ubóstwem lub wykluczeniem społecznym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500" dirty="0" smtClean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1" dirty="0" smtClean="0">
                <a:solidFill>
                  <a:srgbClr val="000000"/>
                </a:solidFill>
              </a:rPr>
              <a:t>Działanie 8.2 </a:t>
            </a:r>
            <a:r>
              <a:rPr lang="pl-PL" sz="2000" dirty="0">
                <a:solidFill>
                  <a:schemeClr val="tx1"/>
                </a:solidFill>
              </a:rPr>
              <a:t>Aktywna integracja osób zagrożonych ubóstwem lub wykluczeniem społecznym prowadzona przez ośrodki pomocy społecznej/powiatowe centra pomocy </a:t>
            </a:r>
            <a:r>
              <a:rPr lang="pl-PL" sz="2000" dirty="0" smtClean="0">
                <a:solidFill>
                  <a:schemeClr val="tx1"/>
                </a:solidFill>
              </a:rPr>
              <a:t>rodzinie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500" dirty="0" smtClean="0">
              <a:solidFill>
                <a:schemeClr val="tx1"/>
              </a:solidFill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1" dirty="0" smtClean="0">
                <a:solidFill>
                  <a:schemeClr val="tx1"/>
                </a:solidFill>
              </a:rPr>
              <a:t>Działanie </a:t>
            </a:r>
            <a:r>
              <a:rPr lang="pl-PL" sz="2000" b="1" dirty="0">
                <a:solidFill>
                  <a:schemeClr val="tx1"/>
                </a:solidFill>
              </a:rPr>
              <a:t>8.5 </a:t>
            </a:r>
            <a:r>
              <a:rPr lang="pl-PL" sz="2000" dirty="0">
                <a:solidFill>
                  <a:schemeClr val="tx1"/>
                </a:solidFill>
              </a:rPr>
              <a:t>Wspieranie rozwoju sektora ekonomii społecznej </a:t>
            </a:r>
            <a:r>
              <a:rPr lang="pl-PL" sz="2000" dirty="0" smtClean="0">
                <a:solidFill>
                  <a:schemeClr val="tx1"/>
                </a:solidFill>
              </a:rPr>
              <a:t>w </a:t>
            </a:r>
            <a:r>
              <a:rPr lang="pl-PL" sz="2000" dirty="0">
                <a:solidFill>
                  <a:schemeClr val="tx1"/>
                </a:solidFill>
              </a:rPr>
              <a:t>regionie</a:t>
            </a:r>
            <a:endParaRPr lang="pl-PL" sz="2000" dirty="0">
              <a:solidFill>
                <a:srgbClr val="000000"/>
              </a:solidFill>
            </a:endParaRP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467544" y="4221088"/>
            <a:ext cx="8136904" cy="1656184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15021 44192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1768 0 0"/>
              <a:gd name="G50" fmla="+- 12 0 0"/>
              <a:gd name="G51" fmla="+- 1 0 0"/>
              <a:gd name="T0" fmla="*/ 2196307 w 21600"/>
              <a:gd name="T1" fmla="*/ 0 h 21600"/>
              <a:gd name="T2" fmla="*/ 0 w 21600"/>
              <a:gd name="T3" fmla="*/ 0 h 21600"/>
              <a:gd name="T4" fmla="*/ 0 w 21600"/>
              <a:gd name="T5" fmla="*/ 972344 h 21600"/>
              <a:gd name="T6" fmla="*/ 0 w 21600"/>
              <a:gd name="T7" fmla="*/ 1833678 h 21600"/>
              <a:gd name="T8" fmla="*/ 2196307 w 21600"/>
              <a:gd name="T9" fmla="*/ 1944687 h 21600"/>
              <a:gd name="T10" fmla="*/ 4392613 w 21600"/>
              <a:gd name="T11" fmla="*/ 1833678 h 21600"/>
              <a:gd name="T12" fmla="*/ 4392613 w 21600"/>
              <a:gd name="T13" fmla="*/ 972344 h 21600"/>
              <a:gd name="T14" fmla="*/ 4392613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b="1" dirty="0" smtClean="0">
                <a:solidFill>
                  <a:srgbClr val="000000"/>
                </a:solidFill>
              </a:rPr>
              <a:t>Wprowadzenie kryteriów:</a:t>
            </a:r>
            <a:endParaRPr lang="pl-PL" sz="2400" b="1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050" dirty="0" smtClean="0">
              <a:solidFill>
                <a:schemeClr val="tx1"/>
              </a:solidFill>
            </a:endParaRPr>
          </a:p>
          <a:p>
            <a:pPr eaLnBrk="1" hangingPunct="1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1" dirty="0">
                <a:solidFill>
                  <a:schemeClr val="tx1"/>
                </a:solidFill>
              </a:rPr>
              <a:t>Działanie 8.3</a:t>
            </a:r>
            <a:r>
              <a:rPr lang="pl-PL" sz="2000" dirty="0">
                <a:solidFill>
                  <a:schemeClr val="tx1"/>
                </a:solidFill>
              </a:rPr>
              <a:t> Zwiększenie dostępu do usług społecznych i </a:t>
            </a:r>
            <a:r>
              <a:rPr lang="pl-PL" sz="2000" dirty="0" smtClean="0">
                <a:solidFill>
                  <a:schemeClr val="tx1"/>
                </a:solidFill>
              </a:rPr>
              <a:t>zdrowotnych</a:t>
            </a:r>
            <a:endParaRPr lang="pl-PL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50825" y="188913"/>
            <a:ext cx="83534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 smtClean="0">
                <a:solidFill>
                  <a:schemeClr val="tx1"/>
                </a:solidFill>
              </a:rPr>
              <a:t>Uwagi </a:t>
            </a:r>
            <a:r>
              <a:rPr lang="pl-PL" b="1" dirty="0">
                <a:solidFill>
                  <a:schemeClr val="tx1"/>
                </a:solidFill>
              </a:rPr>
              <a:t>do kryteriów specyficznych </a:t>
            </a:r>
            <a:r>
              <a:rPr lang="pl-PL" b="1" dirty="0" smtClean="0">
                <a:solidFill>
                  <a:schemeClr val="tx1"/>
                </a:solidFill>
              </a:rPr>
              <a:t>dostępu 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395536" y="980728"/>
            <a:ext cx="1440160" cy="818241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>
                <a:solidFill>
                  <a:schemeClr val="tx1"/>
                </a:solidFill>
              </a:rPr>
              <a:t>Treść uwagi/ propozycja zapisu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1979712" y="1052736"/>
            <a:ext cx="719138" cy="557212"/>
          </a:xfrm>
          <a:prstGeom prst="notchedRightArrow">
            <a:avLst>
              <a:gd name="adj1" fmla="val 46935"/>
              <a:gd name="adj2" fmla="val 39710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1907704" y="3429000"/>
            <a:ext cx="720725" cy="557212"/>
          </a:xfrm>
          <a:prstGeom prst="notchedRightArrow">
            <a:avLst>
              <a:gd name="adj1" fmla="val 50000"/>
              <a:gd name="adj2" fmla="val 32336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395536" y="3429000"/>
            <a:ext cx="1368152" cy="576064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 smtClean="0">
                <a:solidFill>
                  <a:schemeClr val="tx1"/>
                </a:solidFill>
              </a:rPr>
              <a:t>Status uwagi</a:t>
            </a:r>
            <a:endParaRPr lang="pl-PL" sz="1400" b="1" dirty="0">
              <a:solidFill>
                <a:schemeClr val="tx1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8" name="Zagięty narożnik 7"/>
          <p:cNvSpPr/>
          <p:nvPr/>
        </p:nvSpPr>
        <p:spPr>
          <a:xfrm>
            <a:off x="2771800" y="620688"/>
            <a:ext cx="5832647" cy="1152128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pl-PL" sz="1600" b="1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16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Specyficzne </a:t>
            </a:r>
            <a:r>
              <a:rPr lang="pl-PL" sz="16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kryteria dostępu </a:t>
            </a:r>
            <a:r>
              <a:rPr lang="pl-PL" sz="16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 - uwagi KE</a:t>
            </a:r>
            <a:endParaRPr lang="pl-PL" sz="16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8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 </a:t>
            </a:r>
            <a:endParaRPr lang="pl-PL" sz="8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pl-PL" sz="800" dirty="0" smtClean="0">
              <a:solidFill>
                <a:schemeClr val="tx1"/>
              </a:solidFill>
              <a:ea typeface="Times New Roman"/>
            </a:endParaRPr>
          </a:p>
          <a:p>
            <a:r>
              <a:rPr lang="pl-PL" sz="1400" dirty="0" smtClean="0">
                <a:solidFill>
                  <a:schemeClr val="tx1"/>
                </a:solidFill>
              </a:rPr>
              <a:t>Prosimy o wyjaśnienie usunięcia kryterium o minimalnym udziale osób należących do III profilu pomocy</a:t>
            </a:r>
            <a:r>
              <a:rPr lang="pl-PL" sz="1400" dirty="0" smtClean="0">
                <a:solidFill>
                  <a:schemeClr val="tx1"/>
                </a:solidFill>
                <a:latin typeface="Arial"/>
              </a:rPr>
              <a:t>.</a:t>
            </a:r>
            <a:endParaRPr lang="pl-PL" sz="1200" b="1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9" name="Zagięty narożnik 8"/>
          <p:cNvSpPr/>
          <p:nvPr/>
        </p:nvSpPr>
        <p:spPr>
          <a:xfrm>
            <a:off x="2771800" y="1916832"/>
            <a:ext cx="5832648" cy="4320480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pl-PL" sz="1400" b="1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pl-PL" sz="1400" b="1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endParaRPr lang="pl-PL" sz="800" b="1" dirty="0" smtClean="0">
              <a:solidFill>
                <a:srgbClr val="FF0000"/>
              </a:solidFill>
              <a:effectLst/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pl-PL" sz="14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Wyjaśnienie </a:t>
            </a:r>
            <a:endParaRPr lang="pl-PL" sz="12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pl-PL" sz="800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r>
              <a:rPr lang="pl-PL" sz="1400" dirty="0" smtClean="0">
                <a:solidFill>
                  <a:schemeClr val="tx1"/>
                </a:solidFill>
              </a:rPr>
              <a:t>Powód korekty treści kryterium nr 7 tj. usunięcie minimalnego (30%) udziału osób należących do III profilu pomocy to: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dirty="0" smtClean="0">
                <a:solidFill>
                  <a:schemeClr val="tx1"/>
                </a:solidFill>
              </a:rPr>
              <a:t>brak możliwości skutecznej realizacji wsparcia dla osób z III profilu spowodowany koniecznością oferowania wsparcia wyłącznie w postaci Programu Aktywizacja i Integracja (PAI), przy jednoczesnym wymaganiu efektywności zatrudnieniowej,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dirty="0" smtClean="0">
                <a:solidFill>
                  <a:schemeClr val="tx1"/>
                </a:solidFill>
              </a:rPr>
              <a:t>brak możliwości realizacji PAI przez PCPR,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dirty="0" smtClean="0">
                <a:solidFill>
                  <a:schemeClr val="tx1"/>
                </a:solidFill>
              </a:rPr>
              <a:t>wymóg realizacji PAI dotyczy wyłącznie OPS, mimo iż to faktycznie Powiatowe Urzędy Pracy go inicjują. Na PUP zaś kryterium nie ma żadnego wpływu.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Pozostawienie zapisów zgodnych z Wytycznymi w zakresie realizacji przedsięwzięć w obszarze włączenia społecznego i zwalczania ubóstwa z wykorzystaniem środków EFS i EFRR na lata 2014-2020 tj. konieczność zastosowania instrumentu jakim jest PAI zapewni stosowanie się przez beneficjentów do obowiązujących Wytycznych.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W ramach konkursu wpłynęło 26 wniosków, w tym 1 złożony przez PCPR.</a:t>
            </a:r>
          </a:p>
        </p:txBody>
      </p:sp>
    </p:spTree>
    <p:extLst>
      <p:ext uri="{BB962C8B-B14F-4D97-AF65-F5344CB8AC3E}">
        <p14:creationId xmlns:p14="http://schemas.microsoft.com/office/powerpoint/2010/main" val="30368213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50825" y="188913"/>
            <a:ext cx="83534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 smtClean="0">
                <a:solidFill>
                  <a:schemeClr val="tx1"/>
                </a:solidFill>
              </a:rPr>
              <a:t>Uwagi </a:t>
            </a:r>
            <a:r>
              <a:rPr lang="pl-PL" b="1" dirty="0">
                <a:solidFill>
                  <a:schemeClr val="tx1"/>
                </a:solidFill>
              </a:rPr>
              <a:t>do kryteriów specyficznych </a:t>
            </a:r>
            <a:r>
              <a:rPr lang="pl-PL" b="1" dirty="0" smtClean="0">
                <a:solidFill>
                  <a:schemeClr val="tx1"/>
                </a:solidFill>
              </a:rPr>
              <a:t>dostępu 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467544" y="1484784"/>
            <a:ext cx="1440160" cy="818241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>
                <a:solidFill>
                  <a:schemeClr val="tx1"/>
                </a:solidFill>
              </a:rPr>
              <a:t>Treść uwagi/ propozycja zapisu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2051720" y="1556792"/>
            <a:ext cx="719138" cy="557212"/>
          </a:xfrm>
          <a:prstGeom prst="notchedRightArrow">
            <a:avLst>
              <a:gd name="adj1" fmla="val 46935"/>
              <a:gd name="adj2" fmla="val 39710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1979712" y="3861048"/>
            <a:ext cx="720725" cy="557212"/>
          </a:xfrm>
          <a:prstGeom prst="notchedRightArrow">
            <a:avLst>
              <a:gd name="adj1" fmla="val 50000"/>
              <a:gd name="adj2" fmla="val 32336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467544" y="3861048"/>
            <a:ext cx="1368152" cy="576064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 smtClean="0">
                <a:solidFill>
                  <a:schemeClr val="tx1"/>
                </a:solidFill>
              </a:rPr>
              <a:t>Status uwagi</a:t>
            </a:r>
            <a:endParaRPr lang="pl-PL" sz="1400" b="1" dirty="0">
              <a:solidFill>
                <a:schemeClr val="tx1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8" name="Zagięty narożnik 7"/>
          <p:cNvSpPr/>
          <p:nvPr/>
        </p:nvSpPr>
        <p:spPr>
          <a:xfrm>
            <a:off x="2843808" y="1268760"/>
            <a:ext cx="5832647" cy="1152128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pl-PL" sz="1600" b="1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16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Specyficzne </a:t>
            </a:r>
            <a:r>
              <a:rPr lang="pl-PL" sz="16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kryteria dostępu </a:t>
            </a:r>
            <a:r>
              <a:rPr lang="pl-PL" sz="16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 - uwagi KE</a:t>
            </a:r>
            <a:endParaRPr lang="pl-PL" sz="16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8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 </a:t>
            </a:r>
            <a:endParaRPr lang="pl-PL" sz="8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pl-PL" sz="800" dirty="0" smtClean="0">
              <a:solidFill>
                <a:schemeClr val="tx1"/>
              </a:solidFill>
              <a:ea typeface="Times New Roman"/>
            </a:endParaRPr>
          </a:p>
          <a:p>
            <a:r>
              <a:rPr lang="pl-PL" sz="1400" dirty="0" smtClean="0">
                <a:solidFill>
                  <a:schemeClr val="tx1"/>
                </a:solidFill>
              </a:rPr>
              <a:t>Dlaczego w działaniu 8.2 nie ma wymogu doświadczenia beneficjenta które jest w 8.1?</a:t>
            </a:r>
            <a:endParaRPr lang="pl-PL" sz="1200" b="1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9" name="Zagięty narożnik 8"/>
          <p:cNvSpPr/>
          <p:nvPr/>
        </p:nvSpPr>
        <p:spPr>
          <a:xfrm>
            <a:off x="2843808" y="3284984"/>
            <a:ext cx="5832648" cy="1944216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pl-PL" sz="1400" b="1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pl-PL" sz="14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Wyjaśnienie </a:t>
            </a:r>
            <a:endParaRPr lang="pl-PL" sz="12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pl-PL" sz="800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r>
              <a:rPr lang="pl-PL" sz="1400" dirty="0" smtClean="0">
                <a:solidFill>
                  <a:schemeClr val="tx1"/>
                </a:solidFill>
              </a:rPr>
              <a:t>W przypadku działania 8.2 beneficjentami są wyłącznie ośrodki pomocy społecznej i powiatowe centra pomocy rodzinie, które jeśli nawet nie realizowały projektów z EFS posiadają doświadczenie w zakresie działań aktywnej integracji na rzecz osób zagrożonych ubóstwem lub wykluczeniem społecznym.</a:t>
            </a:r>
          </a:p>
        </p:txBody>
      </p:sp>
    </p:spTree>
    <p:extLst>
      <p:ext uri="{BB962C8B-B14F-4D97-AF65-F5344CB8AC3E}">
        <p14:creationId xmlns:p14="http://schemas.microsoft.com/office/powerpoint/2010/main" val="30368213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611560" y="332656"/>
            <a:ext cx="7776864" cy="1584176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b="1" dirty="0">
                <a:solidFill>
                  <a:srgbClr val="000000"/>
                </a:solidFill>
              </a:rPr>
              <a:t>Działanie </a:t>
            </a:r>
            <a:r>
              <a:rPr lang="pl-PL" sz="2400" b="1" dirty="0" smtClean="0">
                <a:solidFill>
                  <a:srgbClr val="000000"/>
                </a:solidFill>
              </a:rPr>
              <a:t>8.5 </a:t>
            </a:r>
            <a:r>
              <a:rPr lang="pl-PL" sz="1600" b="1" dirty="0">
                <a:solidFill>
                  <a:srgbClr val="000000"/>
                </a:solidFill>
              </a:rPr>
              <a:t/>
            </a:r>
            <a:br>
              <a:rPr lang="pl-PL" sz="1600" b="1" dirty="0">
                <a:solidFill>
                  <a:srgbClr val="000000"/>
                </a:solidFill>
              </a:rPr>
            </a:br>
            <a:endParaRPr lang="pl-PL" sz="1600" b="1" dirty="0" smtClean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>
                <a:solidFill>
                  <a:schemeClr val="tx1"/>
                </a:solidFill>
              </a:rPr>
              <a:t>Wspieranie rozwoju sektora ekonomii społecznej </a:t>
            </a:r>
            <a:r>
              <a:rPr lang="pl-PL" sz="2000" dirty="0" smtClean="0">
                <a:solidFill>
                  <a:schemeClr val="tx1"/>
                </a:solidFill>
              </a:rPr>
              <a:t/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w regionie</a:t>
            </a: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611560" y="2204864"/>
            <a:ext cx="7848872" cy="4248472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15021 44192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1768 0 0"/>
              <a:gd name="G50" fmla="+- 12 0 0"/>
              <a:gd name="G51" fmla="+- 1 0 0"/>
              <a:gd name="T0" fmla="*/ 2196307 w 21600"/>
              <a:gd name="T1" fmla="*/ 0 h 21600"/>
              <a:gd name="T2" fmla="*/ 0 w 21600"/>
              <a:gd name="T3" fmla="*/ 0 h 21600"/>
              <a:gd name="T4" fmla="*/ 0 w 21600"/>
              <a:gd name="T5" fmla="*/ 972344 h 21600"/>
              <a:gd name="T6" fmla="*/ 0 w 21600"/>
              <a:gd name="T7" fmla="*/ 1833678 h 21600"/>
              <a:gd name="T8" fmla="*/ 2196307 w 21600"/>
              <a:gd name="T9" fmla="*/ 1944687 h 21600"/>
              <a:gd name="T10" fmla="*/ 4392613 w 21600"/>
              <a:gd name="T11" fmla="*/ 1833678 h 21600"/>
              <a:gd name="T12" fmla="*/ 4392613 w 21600"/>
              <a:gd name="T13" fmla="*/ 972344 h 21600"/>
              <a:gd name="T14" fmla="*/ 4392613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solidFill>
                  <a:srgbClr val="000000"/>
                </a:solidFill>
              </a:rPr>
              <a:t>Typy projektów przewidziane do realizacji :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800" dirty="0" smtClean="0">
              <a:solidFill>
                <a:schemeClr val="tx1"/>
              </a:solidFill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>
                <a:solidFill>
                  <a:schemeClr val="tx1"/>
                </a:solidFill>
              </a:rPr>
              <a:t>Świadczenie usług animacyjnych, inkubacyjnych i biznesowych dla wsparcia rozwoju ekonomii społecznej </a:t>
            </a:r>
            <a:r>
              <a:rPr lang="pl-PL" sz="1600" dirty="0" smtClean="0">
                <a:solidFill>
                  <a:schemeClr val="tx1"/>
                </a:solidFill>
              </a:rPr>
              <a:t>takich </a:t>
            </a:r>
            <a:r>
              <a:rPr lang="pl-PL" sz="1600" dirty="0">
                <a:solidFill>
                  <a:schemeClr val="tx1"/>
                </a:solidFill>
              </a:rPr>
              <a:t>jak, między innymi:</a:t>
            </a:r>
          </a:p>
          <a:p>
            <a:pPr marL="342900" indent="-342900" eaLnBrk="1" hangingPunct="1">
              <a:buClrTx/>
              <a:buFont typeface="+mj-lt"/>
              <a:buAutoNum type="alphaLcParenR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usługi </a:t>
            </a:r>
            <a:r>
              <a:rPr lang="pl-PL" sz="1600" dirty="0">
                <a:solidFill>
                  <a:schemeClr val="tx1"/>
                </a:solidFill>
              </a:rPr>
              <a:t>umożliwiające uzyskanie/podniesienie wiedzy i rozwijanie umiejętności potrzebnych do założenia i/lub pracy w przedsiębiorstwach społecznych i jego rozwijania,</a:t>
            </a:r>
          </a:p>
          <a:p>
            <a:pPr marL="342900" indent="-342900" eaLnBrk="1" hangingPunct="1">
              <a:buClrTx/>
              <a:buFont typeface="+mj-lt"/>
              <a:buAutoNum type="alphaLcParenR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>
                <a:solidFill>
                  <a:schemeClr val="tx1"/>
                </a:solidFill>
              </a:rPr>
              <a:t>usługi polegające na dostarczaniu i rozwijaniu kompetencji i kwalifikacji zawodowych potrzebnych do pracy w przedsiębiorstwie społecznym,</a:t>
            </a:r>
          </a:p>
          <a:p>
            <a:pPr marL="342900" indent="-342900" eaLnBrk="1" hangingPunct="1">
              <a:buClrTx/>
              <a:buFont typeface="+mj-lt"/>
              <a:buAutoNum type="alphaLcParenR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>
                <a:solidFill>
                  <a:schemeClr val="tx1"/>
                </a:solidFill>
              </a:rPr>
              <a:t>wsparcie finansowe (dotacje) na tworzenie miejsc pracy dla osób zagrożonych ubóstwem lub wykluczeniem społecznym,</a:t>
            </a:r>
          </a:p>
          <a:p>
            <a:pPr marL="342900" indent="-342900" eaLnBrk="1" hangingPunct="1">
              <a:buClrTx/>
              <a:buFont typeface="+mj-lt"/>
              <a:buAutoNum type="alphaLcParenR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>
                <a:solidFill>
                  <a:schemeClr val="tx1"/>
                </a:solidFill>
              </a:rPr>
              <a:t>udzielanie wsparcia pomostowego w formie finansowej oraz w formie zindywidualizowanych usług, o których mowa w lit. a i b,</a:t>
            </a:r>
          </a:p>
          <a:p>
            <a:pPr marL="342900" indent="-342900" eaLnBrk="1" hangingPunct="1">
              <a:buClrTx/>
              <a:buFont typeface="+mj-lt"/>
              <a:buAutoNum type="alphaLcParenR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>
                <a:solidFill>
                  <a:schemeClr val="tx1"/>
                </a:solidFill>
              </a:rPr>
              <a:t>usługi polegające na podnoszeniu kwalifikacji pracowników podmiotów ekonomii społecznej.</a:t>
            </a:r>
          </a:p>
        </p:txBody>
      </p:sp>
    </p:spTree>
    <p:extLst>
      <p:ext uri="{BB962C8B-B14F-4D97-AF65-F5344CB8AC3E}">
        <p14:creationId xmlns:p14="http://schemas.microsoft.com/office/powerpoint/2010/main" val="22417693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467544" y="620688"/>
            <a:ext cx="8173557" cy="5400600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endParaRPr lang="pl-PL" sz="2000" b="1" dirty="0" smtClean="0">
              <a:solidFill>
                <a:schemeClr val="tx1"/>
              </a:solidFill>
              <a:latin typeface="Arial"/>
            </a:endParaRPr>
          </a:p>
          <a:p>
            <a:r>
              <a:rPr lang="pl-PL" sz="2000" b="1" dirty="0" smtClean="0">
                <a:solidFill>
                  <a:schemeClr val="tx1"/>
                </a:solidFill>
                <a:latin typeface="Arial"/>
              </a:rPr>
              <a:t>Kryteria </a:t>
            </a:r>
            <a:r>
              <a:rPr lang="pl-PL" sz="2000" b="1" dirty="0">
                <a:solidFill>
                  <a:schemeClr val="tx1"/>
                </a:solidFill>
                <a:latin typeface="Arial"/>
              </a:rPr>
              <a:t>specyficzne dostępu (ocena formalna</a:t>
            </a:r>
            <a:r>
              <a:rPr lang="pl-PL" sz="2000" b="1" dirty="0" smtClean="0">
                <a:solidFill>
                  <a:schemeClr val="tx1"/>
                </a:solidFill>
                <a:latin typeface="Arial"/>
              </a:rPr>
              <a:t>) </a:t>
            </a:r>
            <a:r>
              <a:rPr lang="pl-PL" sz="2000" b="1" u="sng" dirty="0" smtClean="0">
                <a:solidFill>
                  <a:schemeClr val="tx1"/>
                </a:solidFill>
                <a:latin typeface="Arial"/>
              </a:rPr>
              <a:t>zmiany</a:t>
            </a:r>
            <a:r>
              <a:rPr lang="pl-PL" sz="2000" b="1" dirty="0" smtClean="0">
                <a:solidFill>
                  <a:schemeClr val="tx1"/>
                </a:solidFill>
                <a:latin typeface="Arial"/>
              </a:rPr>
              <a:t>:</a:t>
            </a:r>
          </a:p>
          <a:p>
            <a:endParaRPr lang="pl-PL" sz="800" b="1" dirty="0">
              <a:solidFill>
                <a:schemeClr val="tx1"/>
              </a:solidFill>
              <a:latin typeface="Arial"/>
            </a:endParaRPr>
          </a:p>
          <a:p>
            <a:endParaRPr lang="pl-PL" sz="1600" dirty="0" smtClean="0">
              <a:solidFill>
                <a:schemeClr val="tx1"/>
              </a:solidFill>
              <a:latin typeface="Arial"/>
            </a:endParaRPr>
          </a:p>
          <a:p>
            <a:r>
              <a:rPr lang="pl-PL" sz="1600" dirty="0" smtClean="0">
                <a:solidFill>
                  <a:schemeClr val="tx1"/>
                </a:solidFill>
                <a:latin typeface="Arial"/>
              </a:rPr>
              <a:t>W związku ze zmianą Podkarpackiego Programu Ekonomii Społecznej 2016-2020 (dokument w trakcie konsultacji społecznych) skorygowano wszystkie kryteria dostępu dotyczące podziału województwa na subregiony. Proponowana zmiana Programu dotyczyła nowego podziału województwa – dotychczasowe dwa subregiony zostały zastąpione czterema:</a:t>
            </a:r>
          </a:p>
          <a:p>
            <a:pPr lvl="0"/>
            <a:r>
              <a:rPr lang="pl-PL" sz="1600" dirty="0" smtClean="0">
                <a:solidFill>
                  <a:schemeClr val="tx1"/>
                </a:solidFill>
              </a:rPr>
              <a:t>1. pierwszy subregion (powiaty: rzeszowski, m. Rzeszów, kolbuszowski, niżański, stalowowolski),</a:t>
            </a:r>
          </a:p>
          <a:p>
            <a:pPr lvl="0"/>
            <a:r>
              <a:rPr lang="pl-PL" sz="1600" dirty="0" smtClean="0">
                <a:solidFill>
                  <a:schemeClr val="tx1"/>
                </a:solidFill>
              </a:rPr>
              <a:t>2. drugi subregion (powiaty: dębicki, strzyżowski, ropczycko-sędziszowski,  </a:t>
            </a:r>
            <a:r>
              <a:rPr lang="pl-PL" sz="1600" dirty="0" smtClean="0">
                <a:solidFill>
                  <a:schemeClr val="tx1"/>
                </a:solidFill>
              </a:rPr>
              <a:t>mielecki, tarnobrzeski</a:t>
            </a:r>
            <a:r>
              <a:rPr lang="pl-PL" sz="1600" dirty="0" smtClean="0">
                <a:solidFill>
                  <a:schemeClr val="tx1"/>
                </a:solidFill>
              </a:rPr>
              <a:t>, m. Tarnobrzeg),</a:t>
            </a:r>
          </a:p>
          <a:p>
            <a:pPr lvl="0"/>
            <a:r>
              <a:rPr lang="pl-PL" sz="1600" dirty="0" smtClean="0">
                <a:solidFill>
                  <a:schemeClr val="tx1"/>
                </a:solidFill>
              </a:rPr>
              <a:t>3. trzeci subregion (powiaty: jasielski, krośnieński, m. Krosno, brzozowski, sanocki, leski, bieszczadzki),</a:t>
            </a:r>
          </a:p>
          <a:p>
            <a:r>
              <a:rPr lang="pl-PL" sz="1600" dirty="0" smtClean="0">
                <a:solidFill>
                  <a:schemeClr val="tx1"/>
                </a:solidFill>
              </a:rPr>
              <a:t>4. czwarty subregion (powiaty: przemyski, m. Przemyśl, jarosławski, lubaczowski, przeworski, łańcucki, leżajski)</a:t>
            </a:r>
            <a:endParaRPr lang="pl-PL" sz="1600" dirty="0" smtClean="0">
              <a:solidFill>
                <a:schemeClr val="tx1"/>
              </a:solidFill>
              <a:latin typeface="Arial"/>
            </a:endParaRPr>
          </a:p>
          <a:p>
            <a:endParaRPr lang="pl-PL" sz="1600" b="1" dirty="0" smtClean="0">
              <a:solidFill>
                <a:srgbClr val="FF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41130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50825" y="188913"/>
            <a:ext cx="83534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 smtClean="0">
                <a:solidFill>
                  <a:schemeClr val="tx1"/>
                </a:solidFill>
              </a:rPr>
              <a:t>Uwagi </a:t>
            </a:r>
            <a:r>
              <a:rPr lang="pl-PL" b="1" dirty="0">
                <a:solidFill>
                  <a:schemeClr val="tx1"/>
                </a:solidFill>
              </a:rPr>
              <a:t>do kryteriów specyficznych </a:t>
            </a:r>
            <a:r>
              <a:rPr lang="pl-PL" b="1" dirty="0" smtClean="0">
                <a:solidFill>
                  <a:schemeClr val="tx1"/>
                </a:solidFill>
              </a:rPr>
              <a:t>dostępu 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395536" y="1196752"/>
            <a:ext cx="1440160" cy="818241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>
                <a:solidFill>
                  <a:schemeClr val="tx1"/>
                </a:solidFill>
              </a:rPr>
              <a:t>Treść uwagi/ propozycja zapisu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1979712" y="1268760"/>
            <a:ext cx="719138" cy="557212"/>
          </a:xfrm>
          <a:prstGeom prst="notchedRightArrow">
            <a:avLst>
              <a:gd name="adj1" fmla="val 46935"/>
              <a:gd name="adj2" fmla="val 39710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1907704" y="3429000"/>
            <a:ext cx="720725" cy="557212"/>
          </a:xfrm>
          <a:prstGeom prst="notchedRightArrow">
            <a:avLst>
              <a:gd name="adj1" fmla="val 50000"/>
              <a:gd name="adj2" fmla="val 32336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395536" y="3429000"/>
            <a:ext cx="1368152" cy="576064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 smtClean="0">
                <a:solidFill>
                  <a:schemeClr val="tx1"/>
                </a:solidFill>
              </a:rPr>
              <a:t>Status uwagi</a:t>
            </a:r>
            <a:endParaRPr lang="pl-PL" sz="1400" b="1" dirty="0">
              <a:solidFill>
                <a:schemeClr val="tx1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8" name="Zagięty narożnik 7"/>
          <p:cNvSpPr/>
          <p:nvPr/>
        </p:nvSpPr>
        <p:spPr>
          <a:xfrm>
            <a:off x="2771800" y="620688"/>
            <a:ext cx="5832647" cy="2088232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pl-PL" sz="1600" b="1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16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Specyficzne </a:t>
            </a:r>
            <a:r>
              <a:rPr lang="pl-PL" sz="16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kryteria dostępu </a:t>
            </a:r>
            <a:r>
              <a:rPr lang="pl-PL" sz="16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 - uwagi KE</a:t>
            </a:r>
            <a:endParaRPr lang="pl-PL" sz="16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8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 </a:t>
            </a:r>
            <a:endParaRPr lang="pl-PL" sz="8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r>
              <a:rPr lang="pl-PL" sz="1400" dirty="0" smtClean="0">
                <a:solidFill>
                  <a:schemeClr val="tx1"/>
                </a:solidFill>
              </a:rPr>
              <a:t>Ukierunkowanie wsparcia w ramach działań związanych ze wsparciem sektora ekonomii społecznej w ramach priorytetu inwestycyjnego 9v na osobach najbardziej oddalonych od rynku pracy, to jest z profilu trzeciego</a:t>
            </a:r>
            <a:r>
              <a:rPr lang="pl-PL" sz="1400" dirty="0" smtClean="0">
                <a:solidFill>
                  <a:schemeClr val="tx1"/>
                </a:solidFill>
                <a:latin typeface="Arial"/>
              </a:rPr>
              <a:t>.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Rekomendujemy rozważenie wprowadzenia kryterium premiującego tak aby profil trzeci reprezentował minimum 60% osób objętych wsparciem</a:t>
            </a:r>
            <a:r>
              <a:rPr lang="pl-PL" sz="1400" dirty="0" smtClean="0">
                <a:solidFill>
                  <a:schemeClr val="tx1"/>
                </a:solidFill>
                <a:latin typeface="Arial"/>
              </a:rPr>
              <a:t>.</a:t>
            </a:r>
            <a:endParaRPr lang="pl-PL" sz="1200" b="1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9" name="Zagięty narożnik 8"/>
          <p:cNvSpPr/>
          <p:nvPr/>
        </p:nvSpPr>
        <p:spPr>
          <a:xfrm>
            <a:off x="2771800" y="2852936"/>
            <a:ext cx="5832648" cy="3384376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pl-PL" sz="1400" b="1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pl-PL" sz="1400" b="1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endParaRPr lang="pl-PL" sz="800" b="1" dirty="0" smtClean="0">
              <a:solidFill>
                <a:srgbClr val="FF0000"/>
              </a:solidFill>
              <a:effectLst/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pl-PL" sz="14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Uwaga nieuwzględniona </a:t>
            </a:r>
            <a:endParaRPr lang="pl-PL" sz="12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pl-PL" sz="800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r>
              <a:rPr lang="pl-PL" sz="1300" dirty="0" smtClean="0">
                <a:solidFill>
                  <a:schemeClr val="tx1"/>
                </a:solidFill>
              </a:rPr>
              <a:t>W ramach niniejszego Działania mają być wspierane osoby najbardziej oddalone od rynku pracy, co nie jest równoznaczne z osobami zakwalifikowanymi do III profilu pomocy. Wsparcie  może być kierowane wyłącznie do tych osób bezrobotnych, które są najbardziej oddalane  od rynku pracy, a więc takich, które oprócz bezrobocia doświadczają wykluczenia na podstawie innych przesłanek wykluczających i wpisują się w definicję osób zagrożonych ubóstwem lub wykluczeniem społecznym. Wprowadzenie kryterium, które będzie zakładało co najmniej 60% udział bezrobotnych z trzeciego profilu jest dyskryminujące dla pozostałych grup docelowych znajdujących się w tak samo trudnej sytuacji.</a:t>
            </a:r>
          </a:p>
          <a:p>
            <a:r>
              <a:rPr lang="pl-PL" sz="1300" dirty="0" smtClean="0">
                <a:solidFill>
                  <a:schemeClr val="tx1"/>
                </a:solidFill>
              </a:rPr>
              <a:t>Osoby, dla których ustalony został III profil pomocy wymagają w pierwszej kolejności wsparcia w postaci aktywizacji społecznej. Udzielanie wsparcia w postaci  dotacji na zakładanie miejsca pracy jest niezasadne bez wcześniejszej ich aktywizacji.</a:t>
            </a:r>
          </a:p>
        </p:txBody>
      </p:sp>
    </p:spTree>
    <p:extLst>
      <p:ext uri="{BB962C8B-B14F-4D97-AF65-F5344CB8AC3E}">
        <p14:creationId xmlns:p14="http://schemas.microsoft.com/office/powerpoint/2010/main" val="30368213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50825" y="188913"/>
            <a:ext cx="83534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 smtClean="0">
                <a:solidFill>
                  <a:schemeClr val="tx1"/>
                </a:solidFill>
              </a:rPr>
              <a:t>Uwagi </a:t>
            </a:r>
            <a:r>
              <a:rPr lang="pl-PL" b="1" dirty="0">
                <a:solidFill>
                  <a:schemeClr val="tx1"/>
                </a:solidFill>
              </a:rPr>
              <a:t>do kryteriów specyficznych </a:t>
            </a:r>
            <a:r>
              <a:rPr lang="pl-PL" b="1" dirty="0" smtClean="0">
                <a:solidFill>
                  <a:schemeClr val="tx1"/>
                </a:solidFill>
              </a:rPr>
              <a:t>dostępu 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395536" y="1628800"/>
            <a:ext cx="1440160" cy="818241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>
                <a:solidFill>
                  <a:schemeClr val="tx1"/>
                </a:solidFill>
              </a:rPr>
              <a:t>Treść uwagi/ propozycja zapisu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1979712" y="1772816"/>
            <a:ext cx="719138" cy="557212"/>
          </a:xfrm>
          <a:prstGeom prst="notchedRightArrow">
            <a:avLst>
              <a:gd name="adj1" fmla="val 46935"/>
              <a:gd name="adj2" fmla="val 39710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1979712" y="4005064"/>
            <a:ext cx="720725" cy="557212"/>
          </a:xfrm>
          <a:prstGeom prst="notchedRightArrow">
            <a:avLst>
              <a:gd name="adj1" fmla="val 50000"/>
              <a:gd name="adj2" fmla="val 32336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467544" y="4005064"/>
            <a:ext cx="1368152" cy="576064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 smtClean="0">
                <a:solidFill>
                  <a:schemeClr val="tx1"/>
                </a:solidFill>
              </a:rPr>
              <a:t>Status uwagi</a:t>
            </a:r>
            <a:endParaRPr lang="pl-PL" sz="1400" b="1" dirty="0">
              <a:solidFill>
                <a:schemeClr val="tx1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8" name="Zagięty narożnik 7"/>
          <p:cNvSpPr/>
          <p:nvPr/>
        </p:nvSpPr>
        <p:spPr>
          <a:xfrm>
            <a:off x="2771800" y="1340768"/>
            <a:ext cx="5832647" cy="1584176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pl-PL" sz="1600" b="1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16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Specyficzne </a:t>
            </a:r>
            <a:r>
              <a:rPr lang="pl-PL" sz="16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kryteria </a:t>
            </a:r>
            <a:r>
              <a:rPr lang="pl-PL" sz="16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premiujące - uwagi KE</a:t>
            </a:r>
            <a:endParaRPr lang="pl-PL" sz="16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8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 </a:t>
            </a:r>
            <a:endParaRPr lang="pl-PL" sz="8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r>
              <a:rPr lang="pl-PL" sz="1400" dirty="0" smtClean="0">
                <a:solidFill>
                  <a:schemeClr val="tx1"/>
                </a:solidFill>
              </a:rPr>
              <a:t>Definicja kryterium premiującego 2 nie jest jasna i nie odnosi się do tworzenia przedsiębiorstw przez osoby prawne</a:t>
            </a:r>
            <a:r>
              <a:rPr lang="pl-PL" sz="1400" dirty="0" smtClean="0">
                <a:solidFill>
                  <a:schemeClr val="tx1"/>
                </a:solidFill>
                <a:latin typeface="Arial"/>
              </a:rPr>
              <a:t>.</a:t>
            </a:r>
            <a:endParaRPr lang="pl-PL" sz="1200" b="1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9" name="Zagięty narożnik 8"/>
          <p:cNvSpPr/>
          <p:nvPr/>
        </p:nvSpPr>
        <p:spPr>
          <a:xfrm>
            <a:off x="2771800" y="3501008"/>
            <a:ext cx="5832648" cy="1800200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pl-PL" sz="1400" b="1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pl-PL" sz="1400" b="1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endParaRPr lang="pl-PL" sz="800" b="1" dirty="0" smtClean="0">
              <a:solidFill>
                <a:srgbClr val="FF0000"/>
              </a:solidFill>
              <a:effectLst/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pl-PL" sz="14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Uwaga uwzględniona </a:t>
            </a:r>
            <a:endParaRPr lang="pl-PL" sz="12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pl-PL" sz="800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endParaRPr lang="pl-PL" sz="1400" b="1" dirty="0" smtClean="0">
              <a:solidFill>
                <a:srgbClr val="000000"/>
              </a:solidFill>
              <a:latin typeface="Arial"/>
            </a:endParaRPr>
          </a:p>
          <a:p>
            <a:r>
              <a:rPr lang="pl-PL" sz="1400" dirty="0" smtClean="0">
                <a:solidFill>
                  <a:schemeClr val="tx1"/>
                </a:solidFill>
              </a:rPr>
              <a:t>Definicja zostanie uzupełniona o zapis: 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„Silne i stabilne przedsiębiorstwa społeczne tworzone przez osoby prawne będą w stanie tworzyć nowe miejsca pracy oraz dostarczać usługi społeczne niezbędne mieszkańcom regionu”</a:t>
            </a:r>
            <a:r>
              <a:rPr lang="pl-PL" sz="1300" dirty="0" smtClean="0">
                <a:solidFill>
                  <a:schemeClr val="tx1"/>
                </a:solidFill>
              </a:rPr>
              <a:t>.</a:t>
            </a:r>
          </a:p>
          <a:p>
            <a:endParaRPr lang="pl-PL" sz="1300" dirty="0" smtClean="0">
              <a:solidFill>
                <a:schemeClr val="tx1"/>
              </a:solidFill>
            </a:endParaRPr>
          </a:p>
          <a:p>
            <a:endParaRPr lang="pl-PL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8213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485221" y="1268760"/>
            <a:ext cx="8173557" cy="2520280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endParaRPr lang="pl-PL" sz="2000" b="1" dirty="0" smtClean="0">
              <a:solidFill>
                <a:schemeClr val="tx1"/>
              </a:solidFill>
              <a:latin typeface="Arial"/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b="1" dirty="0">
                <a:solidFill>
                  <a:srgbClr val="000000"/>
                </a:solidFill>
              </a:rPr>
              <a:t>Działanie 8.3 </a:t>
            </a:r>
            <a:r>
              <a:rPr lang="pl-PL" sz="1600" b="1" dirty="0">
                <a:solidFill>
                  <a:srgbClr val="000000"/>
                </a:solidFill>
              </a:rPr>
              <a:t/>
            </a:r>
            <a:br>
              <a:rPr lang="pl-PL" sz="1600" b="1" dirty="0">
                <a:solidFill>
                  <a:srgbClr val="000000"/>
                </a:solidFill>
              </a:rPr>
            </a:br>
            <a:endParaRPr lang="pl-PL" sz="1600" b="1" dirty="0">
              <a:solidFill>
                <a:srgbClr val="000000"/>
              </a:solidFill>
            </a:endParaRPr>
          </a:p>
          <a:p>
            <a:pPr algn="ctr" eaLnBrk="1" hangingPunct="1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>
                <a:solidFill>
                  <a:schemeClr val="tx1"/>
                </a:solidFill>
              </a:rPr>
              <a:t>Zwiększenie dostępu do usług społecznych i zdrowotnych</a:t>
            </a:r>
          </a:p>
        </p:txBody>
      </p:sp>
    </p:spTree>
    <p:extLst>
      <p:ext uri="{BB962C8B-B14F-4D97-AF65-F5344CB8AC3E}">
        <p14:creationId xmlns:p14="http://schemas.microsoft.com/office/powerpoint/2010/main" val="39908712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899592" y="692696"/>
            <a:ext cx="7560840" cy="4968552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15021 44192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1768 0 0"/>
              <a:gd name="G50" fmla="+- 12 0 0"/>
              <a:gd name="G51" fmla="+- 1 0 0"/>
              <a:gd name="T0" fmla="*/ 2196307 w 21600"/>
              <a:gd name="T1" fmla="*/ 0 h 21600"/>
              <a:gd name="T2" fmla="*/ 0 w 21600"/>
              <a:gd name="T3" fmla="*/ 0 h 21600"/>
              <a:gd name="T4" fmla="*/ 0 w 21600"/>
              <a:gd name="T5" fmla="*/ 972344 h 21600"/>
              <a:gd name="T6" fmla="*/ 0 w 21600"/>
              <a:gd name="T7" fmla="*/ 1833678 h 21600"/>
              <a:gd name="T8" fmla="*/ 2196307 w 21600"/>
              <a:gd name="T9" fmla="*/ 1944687 h 21600"/>
              <a:gd name="T10" fmla="*/ 4392613 w 21600"/>
              <a:gd name="T11" fmla="*/ 1833678 h 21600"/>
              <a:gd name="T12" fmla="*/ 4392613 w 21600"/>
              <a:gd name="T13" fmla="*/ 972344 h 21600"/>
              <a:gd name="T14" fmla="*/ 4392613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b="1" dirty="0">
                <a:solidFill>
                  <a:srgbClr val="000000"/>
                </a:solidFill>
              </a:rPr>
              <a:t>Projektodawcy: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/>
          </a:p>
          <a:p>
            <a:pPr marL="342900" indent="-342900" eaLnBrk="1" hangingPunct="1"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>
                <a:solidFill>
                  <a:schemeClr val="tx1"/>
                </a:solidFill>
              </a:rPr>
              <a:t>jednostki samorządu terytorialnego, ich związki i </a:t>
            </a:r>
            <a:r>
              <a:rPr lang="pl-PL" dirty="0" smtClean="0">
                <a:solidFill>
                  <a:schemeClr val="tx1"/>
                </a:solidFill>
              </a:rPr>
              <a:t>stowarzyszenia</a:t>
            </a:r>
            <a:endParaRPr lang="pl-PL" dirty="0">
              <a:solidFill>
                <a:schemeClr val="tx1"/>
              </a:solidFill>
            </a:endParaRPr>
          </a:p>
          <a:p>
            <a:pPr marL="342900" indent="-342900" eaLnBrk="1" hangingPunct="1"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>
                <a:solidFill>
                  <a:schemeClr val="tx1"/>
                </a:solidFill>
              </a:rPr>
              <a:t>jednostki organizacyjne jednostek samorządu terytorialnego posiadające osobowość prawną</a:t>
            </a:r>
          </a:p>
          <a:p>
            <a:pPr marL="342900" indent="-342900" eaLnBrk="1" hangingPunct="1"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>
                <a:solidFill>
                  <a:schemeClr val="tx1"/>
                </a:solidFill>
              </a:rPr>
              <a:t>podmioty wymienione w art. 3 ust. 2 i 3 ustawy o działalności pożytku publicznego i o wolontariacie statutowo działające w obszarze pomocy i integracji społecznej oraz działalności leczniczej </a:t>
            </a:r>
          </a:p>
          <a:p>
            <a:pPr marL="342900" indent="-342900" eaLnBrk="1" hangingPunct="1"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>
                <a:solidFill>
                  <a:schemeClr val="tx1"/>
                </a:solidFill>
              </a:rPr>
              <a:t>podmioty działające w publicznym i niepublicznym systemie ochrony zdrowia, w tym w szczególności POZ</a:t>
            </a:r>
          </a:p>
          <a:p>
            <a:pPr marL="342900" indent="-342900" eaLnBrk="1" hangingPunct="1"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>
                <a:solidFill>
                  <a:schemeClr val="tx1"/>
                </a:solidFill>
              </a:rPr>
              <a:t>spółdzielnie i wspólnoty mieszkaniowe</a:t>
            </a:r>
          </a:p>
          <a:p>
            <a:pPr eaLnBrk="1" hangingPunct="1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 smtClean="0">
              <a:solidFill>
                <a:schemeClr val="tx1"/>
              </a:solidFill>
            </a:endParaRPr>
          </a:p>
          <a:p>
            <a:pPr eaLnBrk="1" hangingPunct="1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4719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467544" y="980728"/>
            <a:ext cx="8208912" cy="4968552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solidFill>
                  <a:srgbClr val="000000"/>
                </a:solidFill>
              </a:rPr>
              <a:t>Grupa docelowa:</a:t>
            </a:r>
            <a:r>
              <a:rPr lang="pl-PL" sz="1600" b="1" dirty="0">
                <a:solidFill>
                  <a:srgbClr val="000000"/>
                </a:solidFill>
              </a:rPr>
              <a:t> </a:t>
            </a:r>
            <a:br>
              <a:rPr lang="pl-PL" sz="1600" b="1" dirty="0">
                <a:solidFill>
                  <a:srgbClr val="000000"/>
                </a:solidFill>
              </a:rPr>
            </a:br>
            <a:endParaRPr lang="pl-PL" dirty="0"/>
          </a:p>
          <a:p>
            <a:pPr marL="342900" lvl="0" indent="-342900" eaLnBrk="1" hangingPunct="1"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 smtClean="0">
                <a:solidFill>
                  <a:schemeClr val="tx1"/>
                </a:solidFill>
              </a:rPr>
              <a:t>Osoby lub rodziny zagrożone ubóstwem lub wykluczeniem społecznym (definicja zgodna z Wytycznymi w zakresie realizacji przedsięwzięć w obszarze włączenia społecznego i zwalczania ubóstwa z wykorzystaniem środków Europejskiego Funduszu Społecznego i Europejskiego Funduszu Regionalnego na lata 2014-2020),</a:t>
            </a:r>
          </a:p>
          <a:p>
            <a:pPr marL="342900" lvl="0" indent="-342900" eaLnBrk="1" hangingPunct="1"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 smtClean="0">
                <a:solidFill>
                  <a:schemeClr val="tx1"/>
                </a:solidFill>
              </a:rPr>
              <a:t>Rodziny osób niepełnosprawnych, zamieszkujące wspólne gospodarstwo domowe </a:t>
            </a:r>
          </a:p>
          <a:p>
            <a:pPr marL="342900" lvl="0" indent="-342900" eaLnBrk="1" hangingPunct="1"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 smtClean="0">
                <a:solidFill>
                  <a:schemeClr val="tx1"/>
                </a:solidFill>
              </a:rPr>
              <a:t>Dzieci w zakresie wczesnego wykrywania wad rozwojowych </a:t>
            </a:r>
          </a:p>
          <a:p>
            <a:pPr marL="342900" lvl="0" indent="-342900" eaLnBrk="1" hangingPunct="1"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 smtClean="0">
                <a:solidFill>
                  <a:schemeClr val="tx1"/>
                </a:solidFill>
              </a:rPr>
              <a:t>Osoby starsze/niesamodzielne (definicja zgodnie z w/</a:t>
            </a:r>
            <a:r>
              <a:rPr lang="pl-PL" dirty="0" err="1" smtClean="0">
                <a:solidFill>
                  <a:schemeClr val="tx1"/>
                </a:solidFill>
              </a:rPr>
              <a:t>w</a:t>
            </a:r>
            <a:r>
              <a:rPr lang="pl-PL" dirty="0" smtClean="0">
                <a:solidFill>
                  <a:schemeClr val="tx1"/>
                </a:solidFill>
              </a:rPr>
              <a:t> Wytycznymi) oraz osoby pełniące funkcje opiekuńcze wobec nich </a:t>
            </a:r>
          </a:p>
          <a:p>
            <a:pPr marL="342900" lvl="0" indent="-342900" eaLnBrk="1" hangingPunct="1"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 smtClean="0">
                <a:solidFill>
                  <a:schemeClr val="tx1"/>
                </a:solidFill>
              </a:rPr>
              <a:t>Kobiety w ciąży, młode matki zagrożone ubóstwem lub wykluczeniem społecznym</a:t>
            </a:r>
            <a:endParaRPr lang="pl-PL" dirty="0">
              <a:solidFill>
                <a:schemeClr val="tx1"/>
              </a:solidFill>
            </a:endParaRPr>
          </a:p>
          <a:p>
            <a:pPr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0300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755576" y="404664"/>
            <a:ext cx="7776864" cy="6120680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15021 44192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1768 0 0"/>
              <a:gd name="G50" fmla="+- 12 0 0"/>
              <a:gd name="G51" fmla="+- 1 0 0"/>
              <a:gd name="T0" fmla="*/ 2196307 w 21600"/>
              <a:gd name="T1" fmla="*/ 0 h 21600"/>
              <a:gd name="T2" fmla="*/ 0 w 21600"/>
              <a:gd name="T3" fmla="*/ 0 h 21600"/>
              <a:gd name="T4" fmla="*/ 0 w 21600"/>
              <a:gd name="T5" fmla="*/ 972344 h 21600"/>
              <a:gd name="T6" fmla="*/ 0 w 21600"/>
              <a:gd name="T7" fmla="*/ 1833678 h 21600"/>
              <a:gd name="T8" fmla="*/ 2196307 w 21600"/>
              <a:gd name="T9" fmla="*/ 1944687 h 21600"/>
              <a:gd name="T10" fmla="*/ 4392613 w 21600"/>
              <a:gd name="T11" fmla="*/ 1833678 h 21600"/>
              <a:gd name="T12" fmla="*/ 4392613 w 21600"/>
              <a:gd name="T13" fmla="*/ 972344 h 21600"/>
              <a:gd name="T14" fmla="*/ 4392613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solidFill>
                  <a:srgbClr val="000000"/>
                </a:solidFill>
              </a:rPr>
              <a:t>Typy projektów przewidziane do realizacji </a:t>
            </a:r>
            <a:r>
              <a:rPr lang="pl-PL" b="1" dirty="0" smtClean="0">
                <a:solidFill>
                  <a:srgbClr val="000000"/>
                </a:solidFill>
              </a:rPr>
              <a:t>: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dirty="0" smtClean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u="sng" dirty="0" smtClean="0">
                <a:solidFill>
                  <a:schemeClr val="tx1"/>
                </a:solidFill>
              </a:rPr>
              <a:t>Usługi społeczne w szczególności usługi środowiskowe, opiekuńcze:</a:t>
            </a:r>
            <a:endParaRPr lang="pl-PL" b="1" dirty="0">
              <a:solidFill>
                <a:schemeClr val="tx1"/>
              </a:solidFill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 smtClean="0">
              <a:solidFill>
                <a:schemeClr val="tx1"/>
              </a:solidFill>
            </a:endParaRPr>
          </a:p>
          <a:p>
            <a:pPr marL="342900" indent="-342900" eaLnBrk="1" hangingPunct="1">
              <a:buClrTx/>
              <a:buFont typeface="+mj-lt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500" dirty="0" smtClean="0">
                <a:solidFill>
                  <a:schemeClr val="tx1"/>
                </a:solidFill>
              </a:rPr>
              <a:t>Rozwój środowiskowych form pomocy i samopomocy (m.in. wsparcie usług opiekuńczych i specjalistycznych usług opiekuńczych w miejscu zamieszkania, wykorzystanie dziennych opiekunów, asystentów osób niesamodzielnych, wolontariatu opiekuńczego, wykorzystanie nowoczesnych technologii w usługach opiekuńczych, np. </a:t>
            </a:r>
            <a:r>
              <a:rPr lang="pl-PL" sz="1500" dirty="0" err="1" smtClean="0">
                <a:solidFill>
                  <a:schemeClr val="tx1"/>
                </a:solidFill>
              </a:rPr>
              <a:t>teleopieki</a:t>
            </a:r>
            <a:r>
              <a:rPr lang="pl-PL" sz="1500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 eaLnBrk="1" hangingPunct="1">
              <a:buClrTx/>
              <a:buFont typeface="+mj-lt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500" dirty="0" smtClean="0">
                <a:solidFill>
                  <a:schemeClr val="tx1"/>
                </a:solidFill>
              </a:rPr>
              <a:t>Działania wspierające opiekunów nieformalnych w opiece domowej  (m.in. tworzenie krótkookresowych miejsc opieki, poradnictwo, finansowanie usług wypożyczenia sprzętu pielęgnacyjnego, rehabilitacyjnego i wspomagającego, kształcenie, w tym szkolenia, praktyki i wymiana doświadczeń dla opiekunów nieformalnych, finansowanie usługi asystenckiej lub opiekuńczej dla osoby niesamodzielnej)</a:t>
            </a:r>
          </a:p>
          <a:p>
            <a:pPr marL="342900" indent="-342900" eaLnBrk="1" hangingPunct="1">
              <a:buClrTx/>
              <a:buFont typeface="+mj-lt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500" dirty="0" smtClean="0">
                <a:solidFill>
                  <a:schemeClr val="tx1"/>
                </a:solidFill>
              </a:rPr>
              <a:t>Tworzenie miejsc opieki dla osób niesamodzielnych w nowo tworzonych lub istniejących ośrodkach zapewniających opiekę dzienną lub całodobową</a:t>
            </a:r>
          </a:p>
          <a:p>
            <a:pPr marL="342900" indent="-342900" eaLnBrk="1" hangingPunct="1">
              <a:buClrTx/>
              <a:buFont typeface="+mj-lt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500" dirty="0" smtClean="0">
                <a:solidFill>
                  <a:schemeClr val="tx1"/>
                </a:solidFill>
              </a:rPr>
              <a:t>Wsparcie dla usług mieszkalnictwa o charakterze wspomaganym</a:t>
            </a:r>
          </a:p>
          <a:p>
            <a:pPr marL="342900" indent="-342900" eaLnBrk="1" hangingPunct="1">
              <a:buClrTx/>
              <a:buFont typeface="+mj-lt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 smtClean="0">
              <a:solidFill>
                <a:schemeClr val="tx1"/>
              </a:solidFill>
            </a:endParaRPr>
          </a:p>
          <a:p>
            <a:pPr eaLnBrk="1" hangingPunct="1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2074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755576" y="476672"/>
            <a:ext cx="7560840" cy="1728192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b="1" dirty="0">
                <a:solidFill>
                  <a:srgbClr val="000000"/>
                </a:solidFill>
              </a:rPr>
              <a:t>Działanie </a:t>
            </a:r>
            <a:r>
              <a:rPr lang="pl-PL" sz="2400" b="1" dirty="0" smtClean="0">
                <a:solidFill>
                  <a:srgbClr val="000000"/>
                </a:solidFill>
              </a:rPr>
              <a:t>8.1 </a:t>
            </a:r>
            <a:r>
              <a:rPr lang="pl-PL" sz="1600" b="1" dirty="0">
                <a:solidFill>
                  <a:srgbClr val="000000"/>
                </a:solidFill>
              </a:rPr>
              <a:t/>
            </a:r>
            <a:br>
              <a:rPr lang="pl-PL" sz="1600" b="1" dirty="0">
                <a:solidFill>
                  <a:srgbClr val="000000"/>
                </a:solidFill>
              </a:rPr>
            </a:br>
            <a:endParaRPr lang="pl-PL" sz="1600" b="1" dirty="0" smtClean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000000"/>
                </a:solidFill>
              </a:rPr>
              <a:t>Aktywna integracja osób zagrożonych ubóstwem lub wykluczeniem społecznym</a:t>
            </a:r>
            <a:endParaRPr lang="pl-PL" sz="2000" dirty="0">
              <a:solidFill>
                <a:srgbClr val="000000"/>
              </a:solidFill>
            </a:endParaRP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575556" y="2564904"/>
            <a:ext cx="7992888" cy="3560812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15021 44192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1768 0 0"/>
              <a:gd name="G50" fmla="+- 12 0 0"/>
              <a:gd name="G51" fmla="+- 1 0 0"/>
              <a:gd name="T0" fmla="*/ 2196307 w 21600"/>
              <a:gd name="T1" fmla="*/ 0 h 21600"/>
              <a:gd name="T2" fmla="*/ 0 w 21600"/>
              <a:gd name="T3" fmla="*/ 0 h 21600"/>
              <a:gd name="T4" fmla="*/ 0 w 21600"/>
              <a:gd name="T5" fmla="*/ 972344 h 21600"/>
              <a:gd name="T6" fmla="*/ 0 w 21600"/>
              <a:gd name="T7" fmla="*/ 1833678 h 21600"/>
              <a:gd name="T8" fmla="*/ 2196307 w 21600"/>
              <a:gd name="T9" fmla="*/ 1944687 h 21600"/>
              <a:gd name="T10" fmla="*/ 4392613 w 21600"/>
              <a:gd name="T11" fmla="*/ 1833678 h 21600"/>
              <a:gd name="T12" fmla="*/ 4392613 w 21600"/>
              <a:gd name="T13" fmla="*/ 972344 h 21600"/>
              <a:gd name="T14" fmla="*/ 4392613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solidFill>
                  <a:srgbClr val="000000"/>
                </a:solidFill>
              </a:rPr>
              <a:t>Typy projektów przewidziane do realizacji :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dirty="0" smtClean="0">
              <a:solidFill>
                <a:schemeClr val="tx1"/>
              </a:solidFill>
            </a:endParaRPr>
          </a:p>
          <a:p>
            <a:pPr marL="342900" indent="-342900" eaLnBrk="1" hangingPunct="1">
              <a:buClrTx/>
              <a:buFontTx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Zintegrowane </a:t>
            </a:r>
            <a:r>
              <a:rPr lang="pl-PL" sz="1600" dirty="0">
                <a:solidFill>
                  <a:schemeClr val="tx1"/>
                </a:solidFill>
              </a:rPr>
              <a:t>oraz zindywidualizowane programy realizowane </a:t>
            </a:r>
            <a:br>
              <a:rPr lang="pl-PL" sz="1600" dirty="0">
                <a:solidFill>
                  <a:schemeClr val="tx1"/>
                </a:solidFill>
              </a:rPr>
            </a:br>
            <a:r>
              <a:rPr lang="pl-PL" sz="1600" dirty="0">
                <a:solidFill>
                  <a:schemeClr val="tx1"/>
                </a:solidFill>
              </a:rPr>
              <a:t>w oparciu o ścieżkę reintegracji, obejmujące usługi aktywnej integracji </a:t>
            </a:r>
            <a:r>
              <a:rPr lang="pl-PL" sz="1600" dirty="0" smtClean="0">
                <a:solidFill>
                  <a:schemeClr val="tx1"/>
                </a:solidFill>
              </a:rPr>
              <a:t>o </a:t>
            </a:r>
            <a:r>
              <a:rPr lang="pl-PL" sz="1600" dirty="0">
                <a:solidFill>
                  <a:schemeClr val="tx1"/>
                </a:solidFill>
              </a:rPr>
              <a:t>charakterze społecznym, edukacyjnym, zdrowotnym, zawodowym</a:t>
            </a:r>
            <a:r>
              <a:rPr lang="pl-PL" sz="16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eaLnBrk="1" hangingPunct="1">
              <a:buClrTx/>
              <a:buFontTx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>
                <a:solidFill>
                  <a:schemeClr val="tx1"/>
                </a:solidFill>
              </a:rPr>
              <a:t>Włączanie osób niepełnosprawnych w zajęcia na rzecz aktywizacji zawodowej, realizowane w warsztatach terapii </a:t>
            </a:r>
            <a:r>
              <a:rPr lang="pl-PL" sz="1600" dirty="0" smtClean="0">
                <a:solidFill>
                  <a:schemeClr val="tx1"/>
                </a:solidFill>
              </a:rPr>
              <a:t>zajęciowej</a:t>
            </a:r>
          </a:p>
          <a:p>
            <a:pPr marL="342900" indent="-342900" eaLnBrk="1" hangingPunct="1">
              <a:buClrTx/>
              <a:buFontTx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>
                <a:solidFill>
                  <a:schemeClr val="tx1"/>
                </a:solidFill>
              </a:rPr>
              <a:t>Wsparcie działalności w zakresie reintegracji zawodowej i społecznej, w szczególności prowadzonej przez takie podmioty jak Zakłady Aktywności Zawodowej, Kluby oraz Centra Integracji Społecznej</a:t>
            </a:r>
            <a:endParaRPr lang="pl-PL" sz="1600" dirty="0" smtClean="0">
              <a:solidFill>
                <a:schemeClr val="tx1"/>
              </a:solidFill>
            </a:endParaRPr>
          </a:p>
          <a:p>
            <a:pPr marL="342900" indent="-342900" eaLnBrk="1" hangingPunct="1">
              <a:buClrTx/>
              <a:buFontTx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1903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755576" y="404664"/>
            <a:ext cx="7704856" cy="5616624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15021 44192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1768 0 0"/>
              <a:gd name="G50" fmla="+- 12 0 0"/>
              <a:gd name="G51" fmla="+- 1 0 0"/>
              <a:gd name="T0" fmla="*/ 2196307 w 21600"/>
              <a:gd name="T1" fmla="*/ 0 h 21600"/>
              <a:gd name="T2" fmla="*/ 0 w 21600"/>
              <a:gd name="T3" fmla="*/ 0 h 21600"/>
              <a:gd name="T4" fmla="*/ 0 w 21600"/>
              <a:gd name="T5" fmla="*/ 972344 h 21600"/>
              <a:gd name="T6" fmla="*/ 0 w 21600"/>
              <a:gd name="T7" fmla="*/ 1833678 h 21600"/>
              <a:gd name="T8" fmla="*/ 2196307 w 21600"/>
              <a:gd name="T9" fmla="*/ 1944687 h 21600"/>
              <a:gd name="T10" fmla="*/ 4392613 w 21600"/>
              <a:gd name="T11" fmla="*/ 1833678 h 21600"/>
              <a:gd name="T12" fmla="*/ 4392613 w 21600"/>
              <a:gd name="T13" fmla="*/ 972344 h 21600"/>
              <a:gd name="T14" fmla="*/ 4392613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solidFill>
                  <a:srgbClr val="000000"/>
                </a:solidFill>
              </a:rPr>
              <a:t>Typy projektów przewidziane do realizacji </a:t>
            </a:r>
            <a:r>
              <a:rPr lang="pl-PL" b="1" dirty="0" err="1" smtClean="0">
                <a:solidFill>
                  <a:srgbClr val="000000"/>
                </a:solidFill>
              </a:rPr>
              <a:t>cd</a:t>
            </a:r>
            <a:r>
              <a:rPr lang="pl-PL" b="1" dirty="0" smtClean="0">
                <a:solidFill>
                  <a:srgbClr val="000000"/>
                </a:solidFill>
              </a:rPr>
              <a:t>.: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500" b="1" dirty="0" smtClean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u="sng" dirty="0" smtClean="0">
                <a:solidFill>
                  <a:schemeClr val="tx1"/>
                </a:solidFill>
              </a:rPr>
              <a:t>Usługi zdrowotne:</a:t>
            </a:r>
            <a:endParaRPr lang="pl-PL" b="1" dirty="0">
              <a:solidFill>
                <a:schemeClr val="tx1"/>
              </a:solidFill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500" dirty="0" smtClean="0">
              <a:solidFill>
                <a:schemeClr val="tx1"/>
              </a:solidFill>
            </a:endParaRPr>
          </a:p>
          <a:p>
            <a:pPr marL="342900" indent="-342900" eaLnBrk="1" hangingPunct="1">
              <a:buClrTx/>
              <a:buFont typeface="+mj-lt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500" dirty="0" smtClean="0">
                <a:solidFill>
                  <a:schemeClr val="tx1"/>
                </a:solidFill>
              </a:rPr>
              <a:t>Programy wczesnego wykrywania wad rozwojowych i rehabilitacji dzieci niepełnosprawnych i zagrożonych niepełnosprawnością,</a:t>
            </a:r>
          </a:p>
          <a:p>
            <a:pPr marL="342900" indent="-342900" eaLnBrk="1" hangingPunct="1">
              <a:buClrTx/>
              <a:buFont typeface="+mj-lt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500" dirty="0" smtClean="0">
                <a:solidFill>
                  <a:schemeClr val="tx1"/>
                </a:solidFill>
              </a:rPr>
              <a:t>Wdrożenie działań zapewniających dostęp do usług zdrowotnych oraz podnoszenie umiejętności kobiet będących w ciąży, jak również młodych matek (w tym matek samotnych) i rodziców, zagrożonych ubóstwem lub wykluczeniem społecznym, w zakresie radzenia sobie z opieką nad małym dzieckiem,</a:t>
            </a:r>
          </a:p>
          <a:p>
            <a:pPr marL="342900" indent="-342900" eaLnBrk="1" hangingPunct="1">
              <a:buClrTx/>
              <a:buFont typeface="+mj-lt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500" dirty="0" smtClean="0">
                <a:solidFill>
                  <a:schemeClr val="tx1"/>
                </a:solidFill>
              </a:rPr>
              <a:t>Finansowanie usług ochrony zdrowia psychicznego</a:t>
            </a:r>
          </a:p>
          <a:p>
            <a:pPr marL="342900" indent="-342900" eaLnBrk="1" hangingPunct="1">
              <a:buClrTx/>
              <a:buFont typeface="+mj-lt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500" dirty="0" smtClean="0">
                <a:solidFill>
                  <a:schemeClr val="tx1"/>
                </a:solidFill>
              </a:rPr>
              <a:t>Szkolenia z zakresu opieki i rehabilitacji osób sprawujących opiekę nad osobami niesamodzielnymi, zależnymi,</a:t>
            </a:r>
          </a:p>
          <a:p>
            <a:pPr marL="342900" indent="-342900" eaLnBrk="1" hangingPunct="1">
              <a:buClrTx/>
              <a:buFont typeface="+mj-lt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500" dirty="0" smtClean="0">
                <a:solidFill>
                  <a:schemeClr val="tx1"/>
                </a:solidFill>
              </a:rPr>
              <a:t>Zapewnienie dostępu do opieki nad osobami starszymi </a:t>
            </a:r>
            <a:br>
              <a:rPr lang="pl-PL" sz="1500" dirty="0" smtClean="0">
                <a:solidFill>
                  <a:schemeClr val="tx1"/>
                </a:solidFill>
              </a:rPr>
            </a:br>
            <a:r>
              <a:rPr lang="pl-PL" sz="1500" dirty="0" smtClean="0">
                <a:solidFill>
                  <a:schemeClr val="tx1"/>
                </a:solidFill>
              </a:rPr>
              <a:t>i niesamodzielnymi</a:t>
            </a:r>
          </a:p>
          <a:p>
            <a:pPr marL="342900" indent="-342900" eaLnBrk="1" hangingPunct="1">
              <a:buClrTx/>
              <a:buFont typeface="+mj-lt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500" dirty="0" smtClean="0">
                <a:solidFill>
                  <a:schemeClr val="tx1"/>
                </a:solidFill>
              </a:rPr>
              <a:t>Tworzenie i/lub funkcjonowanie wypożyczalni sprzętu pielęgnacyjnego, rehabilitacyjnego i wspomagającego ( połączeniu z nauką ich obsługi i doradztwem w zakresie jego wykorzystania w celu tworzenia warunków do opieki domowej)</a:t>
            </a:r>
          </a:p>
          <a:p>
            <a:pPr marL="342900" indent="-342900" eaLnBrk="1" hangingPunct="1">
              <a:buClrTx/>
              <a:buFont typeface="+mj-lt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 smtClean="0">
              <a:solidFill>
                <a:schemeClr val="tx1"/>
              </a:solidFill>
            </a:endParaRPr>
          </a:p>
          <a:p>
            <a:pPr marL="342900" indent="-342900" eaLnBrk="1" hangingPunct="1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 smtClean="0">
              <a:solidFill>
                <a:schemeClr val="tx1"/>
              </a:solidFill>
            </a:endParaRPr>
          </a:p>
          <a:p>
            <a:pPr marL="342900" indent="-342900" eaLnBrk="1" hangingPunct="1">
              <a:buClrTx/>
              <a:buFont typeface="+mj-lt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 smtClean="0">
              <a:solidFill>
                <a:schemeClr val="tx1"/>
              </a:solidFill>
            </a:endParaRPr>
          </a:p>
          <a:p>
            <a:pPr eaLnBrk="1" hangingPunct="1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5515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467544" y="692696"/>
            <a:ext cx="8280920" cy="4680520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15021 44192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1768 0 0"/>
              <a:gd name="G50" fmla="+- 12 0 0"/>
              <a:gd name="G51" fmla="+- 1 0 0"/>
              <a:gd name="T0" fmla="*/ 2196307 w 21600"/>
              <a:gd name="T1" fmla="*/ 0 h 21600"/>
              <a:gd name="T2" fmla="*/ 0 w 21600"/>
              <a:gd name="T3" fmla="*/ 0 h 21600"/>
              <a:gd name="T4" fmla="*/ 0 w 21600"/>
              <a:gd name="T5" fmla="*/ 972344 h 21600"/>
              <a:gd name="T6" fmla="*/ 0 w 21600"/>
              <a:gd name="T7" fmla="*/ 1833678 h 21600"/>
              <a:gd name="T8" fmla="*/ 2196307 w 21600"/>
              <a:gd name="T9" fmla="*/ 1944687 h 21600"/>
              <a:gd name="T10" fmla="*/ 4392613 w 21600"/>
              <a:gd name="T11" fmla="*/ 1833678 h 21600"/>
              <a:gd name="T12" fmla="*/ 4392613 w 21600"/>
              <a:gd name="T13" fmla="*/ 972344 h 21600"/>
              <a:gd name="T14" fmla="*/ 4392613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solidFill>
                  <a:schemeClr val="tx1"/>
                </a:solidFill>
              </a:rPr>
              <a:t>Typy </a:t>
            </a:r>
            <a:r>
              <a:rPr lang="pl-PL" b="1" dirty="0" smtClean="0">
                <a:solidFill>
                  <a:schemeClr val="tx1"/>
                </a:solidFill>
              </a:rPr>
              <a:t>projektów:</a:t>
            </a:r>
          </a:p>
          <a:p>
            <a:pPr marL="285750" indent="-285750" eaLnBrk="1" hangingPunct="1">
              <a:buClrTx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 smtClean="0">
                <a:solidFill>
                  <a:schemeClr val="tx1"/>
                </a:solidFill>
              </a:rPr>
              <a:t>Rozwój środowiskowych form pomocy i samopomocy,</a:t>
            </a:r>
          </a:p>
          <a:p>
            <a:pPr marL="285750" indent="-285750" eaLnBrk="1" hangingPunct="1">
              <a:buClrTx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 smtClean="0">
                <a:solidFill>
                  <a:schemeClr val="tx1"/>
                </a:solidFill>
              </a:rPr>
              <a:t>Działania </a:t>
            </a:r>
            <a:r>
              <a:rPr lang="pl-PL" sz="1400" b="1" dirty="0">
                <a:solidFill>
                  <a:schemeClr val="tx1"/>
                </a:solidFill>
              </a:rPr>
              <a:t>wspierające opiekunów nieformalnych w opiece </a:t>
            </a:r>
            <a:r>
              <a:rPr lang="pl-PL" sz="1400" b="1" dirty="0" smtClean="0">
                <a:solidFill>
                  <a:schemeClr val="tx1"/>
                </a:solidFill>
              </a:rPr>
              <a:t>domowej</a:t>
            </a:r>
          </a:p>
          <a:p>
            <a:pPr marL="285750" indent="-285750" eaLnBrk="1" hangingPunct="1">
              <a:buClrTx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>
                <a:solidFill>
                  <a:schemeClr val="tx1"/>
                </a:solidFill>
              </a:rPr>
              <a:t>Tworzenie miejsc opieki dla osób niesamodzielnych w nowo tworzonych lub istniejących ośrodkach zapewniających opiekę dzienną lub całodobową</a:t>
            </a:r>
            <a:endParaRPr lang="pl-PL" sz="1400" b="1" dirty="0" smtClean="0">
              <a:solidFill>
                <a:schemeClr val="tx1"/>
              </a:solidFill>
            </a:endParaRPr>
          </a:p>
          <a:p>
            <a:pPr marL="285750" indent="-285750" algn="ctr" eaLnBrk="1" hangingPunct="1">
              <a:buClrTx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dirty="0">
              <a:solidFill>
                <a:srgbClr val="FF0000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 smtClean="0">
                <a:solidFill>
                  <a:schemeClr val="tx1"/>
                </a:solidFill>
              </a:rPr>
              <a:t>Kryteria specyficzne dostępu (ocena formalna):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dirty="0" smtClean="0">
              <a:solidFill>
                <a:srgbClr val="FF0000"/>
              </a:solidFill>
            </a:endParaRPr>
          </a:p>
          <a:p>
            <a:pPr marL="342900" indent="-342900" eaLnBrk="1" hangingPunct="1">
              <a:buClrTx/>
              <a:buFont typeface="+mj-lt"/>
              <a:buAutoNum type="arabicPeriod" startAt="4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W </a:t>
            </a:r>
            <a:r>
              <a:rPr lang="pl-PL" sz="1600" dirty="0">
                <a:solidFill>
                  <a:schemeClr val="tx1"/>
                </a:solidFill>
              </a:rPr>
              <a:t>przypadku realizacji wsparcia w formie usług opiekuńczych projekt zakłada tworzenie nowych i/lub utrzymanie dotychczas istniejących miejsc świadczenia ww. usług wyłącznie poza systemem opieki </a:t>
            </a:r>
            <a:r>
              <a:rPr lang="pl-PL" sz="1600" dirty="0" smtClean="0">
                <a:solidFill>
                  <a:schemeClr val="tx1"/>
                </a:solidFill>
              </a:rPr>
              <a:t>instytucjonalnej.</a:t>
            </a:r>
          </a:p>
          <a:p>
            <a:pPr eaLnBrk="1" hangingPunct="1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8268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50825" y="188913"/>
            <a:ext cx="83534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 smtClean="0">
                <a:solidFill>
                  <a:schemeClr val="tx1"/>
                </a:solidFill>
              </a:rPr>
              <a:t>Uwagi </a:t>
            </a:r>
            <a:r>
              <a:rPr lang="pl-PL" b="1" dirty="0">
                <a:solidFill>
                  <a:schemeClr val="tx1"/>
                </a:solidFill>
              </a:rPr>
              <a:t>do kryteriów specyficznych </a:t>
            </a:r>
            <a:r>
              <a:rPr lang="pl-PL" b="1" dirty="0" smtClean="0">
                <a:solidFill>
                  <a:schemeClr val="tx1"/>
                </a:solidFill>
              </a:rPr>
              <a:t>dostępu 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395536" y="1628800"/>
            <a:ext cx="1440160" cy="818241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>
                <a:solidFill>
                  <a:schemeClr val="tx1"/>
                </a:solidFill>
              </a:rPr>
              <a:t>Treść uwagi/ propozycja zapisu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1979712" y="1772816"/>
            <a:ext cx="719138" cy="557212"/>
          </a:xfrm>
          <a:prstGeom prst="notchedRightArrow">
            <a:avLst>
              <a:gd name="adj1" fmla="val 46935"/>
              <a:gd name="adj2" fmla="val 39710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1979712" y="4005064"/>
            <a:ext cx="720725" cy="557212"/>
          </a:xfrm>
          <a:prstGeom prst="notchedRightArrow">
            <a:avLst>
              <a:gd name="adj1" fmla="val 50000"/>
              <a:gd name="adj2" fmla="val 32336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467544" y="4005064"/>
            <a:ext cx="1368152" cy="576064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 smtClean="0">
                <a:solidFill>
                  <a:schemeClr val="tx1"/>
                </a:solidFill>
              </a:rPr>
              <a:t>Status uwagi</a:t>
            </a:r>
            <a:endParaRPr lang="pl-PL" sz="1400" b="1" dirty="0">
              <a:solidFill>
                <a:schemeClr val="tx1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8" name="Zagięty narożnik 7"/>
          <p:cNvSpPr/>
          <p:nvPr/>
        </p:nvSpPr>
        <p:spPr>
          <a:xfrm>
            <a:off x="2771800" y="1340768"/>
            <a:ext cx="5832647" cy="1584176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pl-PL" sz="1600" b="1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16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Specyficzne </a:t>
            </a:r>
            <a:r>
              <a:rPr lang="pl-PL" sz="16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kryteria </a:t>
            </a:r>
            <a:r>
              <a:rPr lang="pl-PL" sz="16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dostępu- uwagi KE</a:t>
            </a:r>
            <a:endParaRPr lang="pl-PL" sz="16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8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 </a:t>
            </a:r>
            <a:endParaRPr lang="pl-PL" sz="8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r>
              <a:rPr lang="pl-PL" sz="1400" dirty="0" smtClean="0">
                <a:solidFill>
                  <a:schemeClr val="tx1"/>
                </a:solidFill>
              </a:rPr>
              <a:t>Konkurs dla typów projektów 1, 2 i 3 w ramach usług społecznych określonych dla Działania 8.3 w SZOOP RPO WP 2014 – 2020: kryterium dostępu 4 - definicja wymaga poprawki (powtórzenie "a gdy nie jest to możliwe ...")</a:t>
            </a:r>
            <a:r>
              <a:rPr lang="pl-PL" sz="1200" b="1" dirty="0">
                <a:solidFill>
                  <a:schemeClr val="tx1"/>
                </a:solidFill>
                <a:latin typeface="Times New Roman"/>
              </a:rPr>
              <a:t>.</a:t>
            </a:r>
            <a:endParaRPr lang="pl-PL" sz="1400" b="1" dirty="0" smtClean="0">
              <a:solidFill>
                <a:schemeClr val="tx1"/>
              </a:solidFill>
            </a:endParaRPr>
          </a:p>
        </p:txBody>
      </p:sp>
      <p:sp>
        <p:nvSpPr>
          <p:cNvPr id="9" name="Zagięty narożnik 8"/>
          <p:cNvSpPr/>
          <p:nvPr/>
        </p:nvSpPr>
        <p:spPr>
          <a:xfrm>
            <a:off x="2771800" y="3501008"/>
            <a:ext cx="5832648" cy="1512168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 smtClean="0">
                <a:solidFill>
                  <a:schemeClr val="tx1"/>
                </a:solidFill>
              </a:rPr>
              <a:t>Uwaga uwzględniona: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dirty="0" smtClean="0">
              <a:solidFill>
                <a:schemeClr val="tx1"/>
              </a:solidFill>
            </a:endParaRPr>
          </a:p>
          <a:p>
            <a:pPr eaLnBrk="1" hangingPunct="1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dirty="0" smtClean="0">
                <a:solidFill>
                  <a:schemeClr val="tx1"/>
                </a:solidFill>
              </a:rPr>
              <a:t>Skorygowano treść definicji kryterium – usunięto powtórzenia</a:t>
            </a:r>
            <a:r>
              <a:rPr lang="pl-PL" sz="1300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68213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019175" y="44450"/>
            <a:ext cx="7078663" cy="717550"/>
            <a:chOff x="642" y="28"/>
            <a:chExt cx="4459" cy="452"/>
          </a:xfrm>
        </p:grpSpPr>
        <p:pic>
          <p:nvPicPr>
            <p:cNvPr id="14339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08" y="70"/>
              <a:ext cx="747" cy="38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4340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849" y="80"/>
              <a:ext cx="1252" cy="3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4341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42" y="28"/>
              <a:ext cx="882" cy="4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4342" name="Picture 6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693" y="154"/>
              <a:ext cx="1080" cy="22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</p:grp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1042988" y="1557338"/>
            <a:ext cx="7143750" cy="519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b="1">
                <a:solidFill>
                  <a:srgbClr val="000000"/>
                </a:solidFill>
              </a:rPr>
              <a:t>Dziękuję za uwagę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39750" y="2636838"/>
            <a:ext cx="8229600" cy="3311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b="1" dirty="0" smtClean="0">
                <a:solidFill>
                  <a:srgbClr val="000000"/>
                </a:solidFill>
                <a:latin typeface="Calibri" pitchFamily="34" charset="0"/>
              </a:rPr>
              <a:t>Wojewódzki </a:t>
            </a:r>
            <a:r>
              <a:rPr lang="pl-PL" sz="2400" b="1" dirty="0">
                <a:solidFill>
                  <a:srgbClr val="000000"/>
                </a:solidFill>
                <a:latin typeface="Calibri" pitchFamily="34" charset="0"/>
              </a:rPr>
              <a:t>Urząd Pracy w Rzeszowie</a:t>
            </a:r>
          </a:p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i="1" dirty="0">
                <a:solidFill>
                  <a:srgbClr val="000000"/>
                </a:solidFill>
                <a:latin typeface="Calibri" pitchFamily="34" charset="0"/>
              </a:rPr>
              <a:t>Wydział </a:t>
            </a:r>
            <a:r>
              <a:rPr lang="pl-PL" sz="2400" i="1" dirty="0" smtClean="0">
                <a:solidFill>
                  <a:srgbClr val="000000"/>
                </a:solidFill>
                <a:latin typeface="Calibri" pitchFamily="34" charset="0"/>
              </a:rPr>
              <a:t>Integracji Społecznej </a:t>
            </a:r>
            <a:r>
              <a:rPr lang="pl-PL" sz="2400" i="1" dirty="0">
                <a:solidFill>
                  <a:srgbClr val="000000"/>
                </a:solidFill>
                <a:latin typeface="Calibri" pitchFamily="34" charset="0"/>
              </a:rPr>
              <a:t>EFS</a:t>
            </a:r>
          </a:p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  <a:hlinkClick r:id="rId8"/>
            </a:endParaRPr>
          </a:p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hlinkClick r:id="rId8"/>
              </a:rPr>
              <a:t>www.wup-rzeszow.pl</a:t>
            </a:r>
            <a:endParaRPr lang="pl-PL" sz="2400" dirty="0">
              <a:solidFill>
                <a:schemeClr val="accent2">
                  <a:lumMod val="75000"/>
                </a:schemeClr>
              </a:solidFill>
              <a:latin typeface="Calibri" pitchFamily="34" charset="0"/>
              <a:hlinkClick r:id="rId8"/>
            </a:endParaRPr>
          </a:p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dirty="0">
                <a:solidFill>
                  <a:srgbClr val="000000"/>
                </a:solidFill>
                <a:latin typeface="Calibri" pitchFamily="34" charset="0"/>
              </a:rPr>
              <a:t>wup@wup-rzeszow.pl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Effect">
                      <p:stCondLst>
                        <p:cond delay="indefinite"/>
                      </p:stCondLst>
                      <p:childTnLst>
                        <p:par>
                          <p:cTn id="9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485221" y="260648"/>
            <a:ext cx="8173557" cy="6120680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r>
              <a:rPr lang="pl-PL" sz="2000" b="1" dirty="0">
                <a:solidFill>
                  <a:schemeClr val="tx1"/>
                </a:solidFill>
                <a:latin typeface="Arial"/>
              </a:rPr>
              <a:t>Kryteria specyficzne dostępu (ocena formalna</a:t>
            </a:r>
            <a:r>
              <a:rPr lang="pl-PL" sz="2000" b="1" dirty="0" smtClean="0">
                <a:solidFill>
                  <a:schemeClr val="tx1"/>
                </a:solidFill>
                <a:latin typeface="Arial"/>
              </a:rPr>
              <a:t>) </a:t>
            </a:r>
            <a:r>
              <a:rPr lang="pl-PL" sz="2000" b="1" u="sng" dirty="0" smtClean="0">
                <a:solidFill>
                  <a:schemeClr val="tx1"/>
                </a:solidFill>
                <a:latin typeface="Arial"/>
              </a:rPr>
              <a:t>zmiany</a:t>
            </a:r>
            <a:r>
              <a:rPr lang="pl-PL" sz="2000" b="1" dirty="0" smtClean="0">
                <a:solidFill>
                  <a:schemeClr val="tx1"/>
                </a:solidFill>
                <a:latin typeface="Arial"/>
              </a:rPr>
              <a:t>:</a:t>
            </a:r>
          </a:p>
          <a:p>
            <a:endParaRPr lang="pl-PL" sz="800" b="1" dirty="0">
              <a:solidFill>
                <a:schemeClr val="tx1"/>
              </a:solidFill>
              <a:latin typeface="Arial"/>
            </a:endParaRPr>
          </a:p>
          <a:p>
            <a:r>
              <a:rPr lang="pl-PL" sz="1600" dirty="0" smtClean="0">
                <a:solidFill>
                  <a:schemeClr val="tx1"/>
                </a:solidFill>
                <a:latin typeface="Arial"/>
              </a:rPr>
              <a:t>Podział kryterium nr 1 dotyczącego efektywności społeczno-zatrudnieniowej w wymiarze społecznym i zatrudnieniowym na dwa odrębne kryteria – jedno dotyczące efektywności w wymiarze społecznym, drugie dotyczące efektywności zatrudnieniowej. Założone wskaźniki dla poszczególnych grup nie uległy zmianie. </a:t>
            </a:r>
            <a:r>
              <a:rPr lang="pl-PL" sz="1600" dirty="0">
                <a:solidFill>
                  <a:schemeClr val="tx1"/>
                </a:solidFill>
                <a:latin typeface="Arial"/>
              </a:rPr>
              <a:t>Wprowadzono możliwość odpowiedzi „nie dotyczy”.</a:t>
            </a:r>
            <a:endParaRPr lang="pl-PL" sz="1600" dirty="0">
              <a:solidFill>
                <a:schemeClr val="tx1"/>
              </a:solidFill>
            </a:endParaRPr>
          </a:p>
          <a:p>
            <a:endParaRPr lang="pl-PL" sz="1600" b="1" dirty="0" smtClean="0">
              <a:solidFill>
                <a:srgbClr val="000000"/>
              </a:solidFill>
              <a:latin typeface="Arial"/>
            </a:endParaRPr>
          </a:p>
          <a:p>
            <a:r>
              <a:rPr lang="pl-PL" sz="1600" b="1" dirty="0" smtClean="0">
                <a:solidFill>
                  <a:srgbClr val="000000"/>
                </a:solidFill>
                <a:latin typeface="Arial"/>
              </a:rPr>
              <a:t>Brzmienie kryteriów: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400" dirty="0" smtClean="0">
                <a:solidFill>
                  <a:schemeClr val="tx1"/>
                </a:solidFill>
              </a:rPr>
              <a:t>Projekt zakłada </a:t>
            </a:r>
            <a:r>
              <a:rPr lang="pl-PL" sz="1400" dirty="0">
                <a:solidFill>
                  <a:schemeClr val="tx1"/>
                </a:solidFill>
              </a:rPr>
              <a:t>realizację wskaźnika efektywności społeczno-zatrudnieniowej w </a:t>
            </a:r>
            <a:r>
              <a:rPr lang="pl-PL" sz="1400" dirty="0" smtClean="0">
                <a:solidFill>
                  <a:schemeClr val="tx1"/>
                </a:solidFill>
              </a:rPr>
              <a:t>wymiarze społecznym:</a:t>
            </a:r>
            <a:br>
              <a:rPr lang="pl-PL" sz="1400" dirty="0" smtClean="0">
                <a:solidFill>
                  <a:schemeClr val="tx1"/>
                </a:solidFill>
              </a:rPr>
            </a:br>
            <a:r>
              <a:rPr lang="pl-PL" sz="1400" dirty="0" smtClean="0">
                <a:solidFill>
                  <a:schemeClr val="tx1"/>
                </a:solidFill>
              </a:rPr>
              <a:t>a</a:t>
            </a:r>
            <a:r>
              <a:rPr lang="pl-PL" sz="1400" dirty="0">
                <a:solidFill>
                  <a:schemeClr val="tx1"/>
                </a:solidFill>
              </a:rPr>
              <a:t>. ogólny wskaźnik efektywności społeczno-zatrudnieniowej w odniesieniu do osób lub rodzin zagrożonych ubóstwem lub wykluczeniem społecznym na minimalnym poziomie 56%, </a:t>
            </a:r>
            <a:r>
              <a:rPr lang="pl-PL" sz="1400" dirty="0" smtClean="0">
                <a:solidFill>
                  <a:schemeClr val="tx1"/>
                </a:solidFill>
              </a:rPr>
              <a:t/>
            </a:r>
            <a:br>
              <a:rPr lang="pl-PL" sz="1400" dirty="0" smtClean="0">
                <a:solidFill>
                  <a:schemeClr val="tx1"/>
                </a:solidFill>
              </a:rPr>
            </a:br>
            <a:r>
              <a:rPr lang="pl-PL" sz="1400" dirty="0" smtClean="0">
                <a:solidFill>
                  <a:schemeClr val="tx1"/>
                </a:solidFill>
              </a:rPr>
              <a:t>b</a:t>
            </a:r>
            <a:r>
              <a:rPr lang="pl-PL" sz="1400" dirty="0">
                <a:solidFill>
                  <a:schemeClr val="tx1"/>
                </a:solidFill>
              </a:rPr>
              <a:t>. w odniesieniu do: osób o znacznym stopniu niepełnosprawności, osób z niepełnosprawnością intelektualną oraz osób z niepełnosprawnościami sprzężonymi minimalny poziom efektywności społeczno-zatrudnieniowej wynosi 46</a:t>
            </a:r>
            <a:r>
              <a:rPr lang="pl-PL" sz="1400" dirty="0" smtClean="0">
                <a:solidFill>
                  <a:schemeClr val="tx1"/>
                </a:solidFill>
              </a:rPr>
              <a:t>%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400" dirty="0">
                <a:solidFill>
                  <a:schemeClr val="tx1"/>
                </a:solidFill>
              </a:rPr>
              <a:t>Projekt zakłada realizację wskaźnika efektywności społeczno-zatrudnieniowej w wymiarze </a:t>
            </a:r>
            <a:r>
              <a:rPr lang="pl-PL" sz="1400" dirty="0" smtClean="0">
                <a:solidFill>
                  <a:schemeClr val="tx1"/>
                </a:solidFill>
              </a:rPr>
              <a:t>zatrudnieniowym:</a:t>
            </a:r>
            <a:br>
              <a:rPr lang="pl-PL" sz="1400" dirty="0" smtClean="0">
                <a:solidFill>
                  <a:schemeClr val="tx1"/>
                </a:solidFill>
              </a:rPr>
            </a:br>
            <a:r>
              <a:rPr lang="pl-PL" sz="1400" dirty="0" smtClean="0">
                <a:solidFill>
                  <a:schemeClr val="tx1"/>
                </a:solidFill>
              </a:rPr>
              <a:t>a</a:t>
            </a:r>
            <a:r>
              <a:rPr lang="pl-PL" sz="1400" dirty="0">
                <a:solidFill>
                  <a:schemeClr val="tx1"/>
                </a:solidFill>
              </a:rPr>
              <a:t>. ogólny wskaźnik efektywności zatrudnieniowej – 22</a:t>
            </a:r>
            <a:r>
              <a:rPr lang="pl-PL" sz="1400" dirty="0" smtClean="0">
                <a:solidFill>
                  <a:schemeClr val="tx1"/>
                </a:solidFill>
              </a:rPr>
              <a:t>%,</a:t>
            </a:r>
            <a:br>
              <a:rPr lang="pl-PL" sz="1400" dirty="0" smtClean="0">
                <a:solidFill>
                  <a:schemeClr val="tx1"/>
                </a:solidFill>
              </a:rPr>
            </a:br>
            <a:r>
              <a:rPr lang="pl-PL" sz="1400" dirty="0" smtClean="0">
                <a:solidFill>
                  <a:schemeClr val="tx1"/>
                </a:solidFill>
              </a:rPr>
              <a:t>b</a:t>
            </a:r>
            <a:r>
              <a:rPr lang="pl-PL" sz="1400" dirty="0">
                <a:solidFill>
                  <a:schemeClr val="tx1"/>
                </a:solidFill>
              </a:rPr>
              <a:t>. w odniesieniu do: osób o znacznym stopniu niepełnosprawności, osób z niepełnosprawnością intelektualną oraz osób z niepełnosprawnościami sprzężonymi minimalny poziom efektywności zatrudnieniowej – 12%.</a:t>
            </a:r>
          </a:p>
        </p:txBody>
      </p:sp>
    </p:spTree>
    <p:extLst>
      <p:ext uri="{BB962C8B-B14F-4D97-AF65-F5344CB8AC3E}">
        <p14:creationId xmlns:p14="http://schemas.microsoft.com/office/powerpoint/2010/main" val="1572090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50825" y="188913"/>
            <a:ext cx="83534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 smtClean="0">
                <a:solidFill>
                  <a:schemeClr val="tx1"/>
                </a:solidFill>
              </a:rPr>
              <a:t>Uwagi </a:t>
            </a:r>
            <a:r>
              <a:rPr lang="pl-PL" b="1" dirty="0">
                <a:solidFill>
                  <a:schemeClr val="tx1"/>
                </a:solidFill>
              </a:rPr>
              <a:t>do kryteriów specyficznych </a:t>
            </a:r>
            <a:r>
              <a:rPr lang="pl-PL" b="1" dirty="0" smtClean="0">
                <a:solidFill>
                  <a:schemeClr val="tx1"/>
                </a:solidFill>
              </a:rPr>
              <a:t>dostępu 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251520" y="1484784"/>
            <a:ext cx="1440160" cy="818241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>
                <a:solidFill>
                  <a:schemeClr val="tx1"/>
                </a:solidFill>
              </a:rPr>
              <a:t>Treść uwagi/ propozycja zapisu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1835696" y="1556792"/>
            <a:ext cx="719138" cy="557212"/>
          </a:xfrm>
          <a:prstGeom prst="notchedRightArrow">
            <a:avLst>
              <a:gd name="adj1" fmla="val 46935"/>
              <a:gd name="adj2" fmla="val 39710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1763688" y="4293096"/>
            <a:ext cx="720725" cy="557212"/>
          </a:xfrm>
          <a:prstGeom prst="notchedRightArrow">
            <a:avLst>
              <a:gd name="adj1" fmla="val 50000"/>
              <a:gd name="adj2" fmla="val 32336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251520" y="4293096"/>
            <a:ext cx="1368152" cy="576064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 smtClean="0">
                <a:solidFill>
                  <a:schemeClr val="tx1"/>
                </a:solidFill>
              </a:rPr>
              <a:t>Status uwagi</a:t>
            </a:r>
            <a:endParaRPr lang="pl-PL" sz="1400" b="1" dirty="0">
              <a:solidFill>
                <a:schemeClr val="tx1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8" name="Zagięty narożnik 7"/>
          <p:cNvSpPr/>
          <p:nvPr/>
        </p:nvSpPr>
        <p:spPr>
          <a:xfrm>
            <a:off x="2699793" y="908720"/>
            <a:ext cx="5832647" cy="2016224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pl-PL" sz="1600" b="1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16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Specyficzne </a:t>
            </a:r>
            <a:r>
              <a:rPr lang="pl-PL" sz="16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kryteria dostępu </a:t>
            </a:r>
            <a:r>
              <a:rPr lang="pl-PL" sz="16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 - uwagi IK UP</a:t>
            </a:r>
            <a:endParaRPr lang="pl-PL" sz="16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8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 </a:t>
            </a:r>
            <a:endParaRPr lang="pl-PL" sz="8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pl-PL" sz="1400" u="sng" dirty="0" smtClean="0">
                <a:solidFill>
                  <a:schemeClr val="tx1"/>
                </a:solidFill>
                <a:ea typeface="Times New Roman"/>
              </a:rPr>
              <a:t>Kryterium 1</a:t>
            </a:r>
          </a:p>
          <a:p>
            <a:pPr algn="just">
              <a:spcAft>
                <a:spcPts val="0"/>
              </a:spcAft>
            </a:pPr>
            <a:endParaRPr lang="pl-PL" sz="800" dirty="0" smtClean="0">
              <a:solidFill>
                <a:schemeClr val="tx1"/>
              </a:solidFill>
              <a:ea typeface="Times New Roman"/>
            </a:endParaRPr>
          </a:p>
          <a:p>
            <a:r>
              <a:rPr lang="pl-PL" sz="1400" dirty="0" smtClean="0">
                <a:solidFill>
                  <a:schemeClr val="tx1"/>
                </a:solidFill>
              </a:rPr>
              <a:t>Kryterium jest niezgodne z Wytycznymi w obszarze włączenia społecznego i zwalczania ubóstwa. Konieczna jest efektywność zatrudnieniowa w projektach (zgodnie z rozdziałem 4.7 Efektywność społeczno-zatrudnieniowa)</a:t>
            </a:r>
            <a:r>
              <a:rPr lang="pl-PL" sz="1400" dirty="0" smtClean="0">
                <a:solidFill>
                  <a:schemeClr val="tx1"/>
                </a:solidFill>
                <a:latin typeface="Arial"/>
              </a:rPr>
              <a:t>.</a:t>
            </a:r>
            <a:endParaRPr lang="pl-PL" sz="1200" b="1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9" name="Zagięty narożnik 8"/>
          <p:cNvSpPr/>
          <p:nvPr/>
        </p:nvSpPr>
        <p:spPr>
          <a:xfrm>
            <a:off x="2699792" y="3284984"/>
            <a:ext cx="5832648" cy="2520280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pl-PL" sz="1400" b="1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pl-PL" sz="1400" b="1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endParaRPr lang="pl-PL" sz="800" b="1" dirty="0" smtClean="0">
              <a:solidFill>
                <a:srgbClr val="FF0000"/>
              </a:solidFill>
              <a:effectLst/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pl-PL" sz="14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Uwaga nieuwzględniona</a:t>
            </a:r>
            <a:r>
              <a:rPr lang="pl-PL" sz="14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. </a:t>
            </a:r>
            <a:endParaRPr lang="pl-PL" sz="12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pl-PL" sz="800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r>
              <a:rPr lang="pl-PL" sz="1400" dirty="0" smtClean="0">
                <a:solidFill>
                  <a:schemeClr val="tx1"/>
                </a:solidFill>
              </a:rPr>
              <a:t>Kryterium efektywności zatrudnieniowej jest kryterium dostępu (kryterium nr 2). Kryterium efektywności społeczno-zatrudnieniowej obowiązujące dotychczas zostało podzielne na dwa osobne kryteria. Wynikało to z licznych błędów Projektodawców w zakresie ujęcia we wniosku wskaźników wynikających z w/</a:t>
            </a:r>
            <a:r>
              <a:rPr lang="pl-PL" sz="1400" dirty="0" err="1" smtClean="0">
                <a:solidFill>
                  <a:schemeClr val="tx1"/>
                </a:solidFill>
              </a:rPr>
              <a:t>w</a:t>
            </a:r>
            <a:r>
              <a:rPr lang="pl-PL" sz="1400" dirty="0" smtClean="0">
                <a:solidFill>
                  <a:schemeClr val="tx1"/>
                </a:solidFill>
              </a:rPr>
              <a:t> kryterium.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68213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50825" y="188913"/>
            <a:ext cx="83534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 smtClean="0">
                <a:solidFill>
                  <a:schemeClr val="tx1"/>
                </a:solidFill>
              </a:rPr>
              <a:t>Uwagi </a:t>
            </a:r>
            <a:r>
              <a:rPr lang="pl-PL" b="1" dirty="0">
                <a:solidFill>
                  <a:schemeClr val="tx1"/>
                </a:solidFill>
              </a:rPr>
              <a:t>do kryteriów specyficznych </a:t>
            </a:r>
            <a:r>
              <a:rPr lang="pl-PL" b="1" dirty="0" smtClean="0">
                <a:solidFill>
                  <a:schemeClr val="tx1"/>
                </a:solidFill>
              </a:rPr>
              <a:t>dostępu 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251520" y="1556792"/>
            <a:ext cx="1440160" cy="818241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>
                <a:solidFill>
                  <a:schemeClr val="tx1"/>
                </a:solidFill>
              </a:rPr>
              <a:t>Treść uwagi/ propozycja zapisu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1835696" y="1628800"/>
            <a:ext cx="719138" cy="557212"/>
          </a:xfrm>
          <a:prstGeom prst="notchedRightArrow">
            <a:avLst>
              <a:gd name="adj1" fmla="val 46935"/>
              <a:gd name="adj2" fmla="val 39710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1835696" y="4149080"/>
            <a:ext cx="720725" cy="557212"/>
          </a:xfrm>
          <a:prstGeom prst="notchedRightArrow">
            <a:avLst>
              <a:gd name="adj1" fmla="val 50000"/>
              <a:gd name="adj2" fmla="val 32336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251520" y="4149080"/>
            <a:ext cx="1368152" cy="576064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 smtClean="0">
                <a:solidFill>
                  <a:schemeClr val="tx1"/>
                </a:solidFill>
              </a:rPr>
              <a:t>Status uwagi</a:t>
            </a:r>
            <a:endParaRPr lang="pl-PL" sz="1400" b="1" dirty="0">
              <a:solidFill>
                <a:schemeClr val="tx1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8" name="Zagięty narożnik 7"/>
          <p:cNvSpPr/>
          <p:nvPr/>
        </p:nvSpPr>
        <p:spPr>
          <a:xfrm>
            <a:off x="2699793" y="764704"/>
            <a:ext cx="5832647" cy="2376264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pl-PL" sz="1600" b="1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16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Specyficzne </a:t>
            </a:r>
            <a:r>
              <a:rPr lang="pl-PL" sz="16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kryteria dostępu </a:t>
            </a:r>
            <a:r>
              <a:rPr lang="pl-PL" sz="16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 - uwagi IK UP</a:t>
            </a:r>
            <a:endParaRPr lang="pl-PL" sz="16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8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 </a:t>
            </a:r>
            <a:endParaRPr lang="pl-PL" sz="8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pl-PL" sz="1400" u="sng" dirty="0" smtClean="0">
                <a:solidFill>
                  <a:schemeClr val="tx1"/>
                </a:solidFill>
                <a:ea typeface="Times New Roman"/>
              </a:rPr>
              <a:t>Kryterium 1 i 2</a:t>
            </a:r>
          </a:p>
          <a:p>
            <a:pPr algn="just">
              <a:spcAft>
                <a:spcPts val="0"/>
              </a:spcAft>
            </a:pPr>
            <a:endParaRPr lang="pl-PL" sz="800" dirty="0" smtClean="0">
              <a:solidFill>
                <a:schemeClr val="tx1"/>
              </a:solidFill>
              <a:ea typeface="Times New Roman"/>
            </a:endParaRPr>
          </a:p>
          <a:p>
            <a:r>
              <a:rPr lang="pl-PL" sz="1400" dirty="0" smtClean="0">
                <a:solidFill>
                  <a:schemeClr val="tx1"/>
                </a:solidFill>
              </a:rPr>
              <a:t>W opinii IK UP, przez taki zabieg IZ RPO podwyższyła efektywność społeczną (w odniesieniu do osób lub środowisk zagrożonych ubóstwem lub wykluczeniem społecznym minimalny poziom efektywności społeczno-zatrudnieniowej wynosi 56%, w tym minimalny poziom efektywności zatrudnieniowej – 22% -&gt;  tj. efektywność społeczna i zatrudnieniowa  łącznie powinny wynieść 56%, nie tylko osobno efektywność społeczna)</a:t>
            </a:r>
            <a:r>
              <a:rPr lang="pl-PL" sz="1400" dirty="0" smtClean="0">
                <a:solidFill>
                  <a:schemeClr val="tx1"/>
                </a:solidFill>
                <a:latin typeface="Arial"/>
              </a:rPr>
              <a:t>.</a:t>
            </a:r>
            <a:endParaRPr lang="pl-PL" sz="1200" b="1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9" name="Zagięty narożnik 8"/>
          <p:cNvSpPr/>
          <p:nvPr/>
        </p:nvSpPr>
        <p:spPr>
          <a:xfrm>
            <a:off x="2699792" y="3284984"/>
            <a:ext cx="5832648" cy="2520280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pl-PL" sz="1400" b="1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pl-PL" sz="1400" b="1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endParaRPr lang="pl-PL" sz="800" b="1" dirty="0" smtClean="0">
              <a:solidFill>
                <a:srgbClr val="FF0000"/>
              </a:solidFill>
              <a:effectLst/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pl-PL" sz="14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Wyjaśnienie </a:t>
            </a:r>
            <a:endParaRPr lang="pl-PL" sz="12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pl-PL" sz="800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r>
              <a:rPr lang="pl-PL" sz="1400" dirty="0" smtClean="0">
                <a:solidFill>
                  <a:schemeClr val="tx1"/>
                </a:solidFill>
              </a:rPr>
              <a:t>Spełnienie przez uczestnika projektu założeń efektywności społeczno-zatrudnieniowej w wymiarze zatrudnieniowym musi każdorazowo oznaczać uzyskanie efektywności w wymiarze społecznym. 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Zgodnie z </a:t>
            </a:r>
            <a:r>
              <a:rPr lang="pl-PL" sz="1400" i="1" dirty="0" smtClean="0">
                <a:solidFill>
                  <a:schemeClr val="tx1"/>
                </a:solidFill>
              </a:rPr>
              <a:t>Wytycznymi w zakresie realizacji przedsięwzięć w obszarze  włączenia społecznego i zwalczania ubóstwa </a:t>
            </a:r>
            <a:r>
              <a:rPr lang="pl-PL" sz="1400" dirty="0" smtClean="0">
                <a:solidFill>
                  <a:schemeClr val="tx1"/>
                </a:solidFill>
              </a:rPr>
              <a:t>kryterium efektywności społeczno-zatrudnieniowej w wymiarze społecznym oznacza odsetek uczestników projektu, którzy dokonali postępu w procesie aktywizacji społeczno-zatrudnieniowej i zmniejszenia dystansu do zatrudnienia.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68213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50825" y="188913"/>
            <a:ext cx="83534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 smtClean="0">
                <a:solidFill>
                  <a:schemeClr val="tx1"/>
                </a:solidFill>
              </a:rPr>
              <a:t>Uwagi </a:t>
            </a:r>
            <a:r>
              <a:rPr lang="pl-PL" b="1" dirty="0">
                <a:solidFill>
                  <a:schemeClr val="tx1"/>
                </a:solidFill>
              </a:rPr>
              <a:t>do kryteriów specyficznych </a:t>
            </a:r>
            <a:r>
              <a:rPr lang="pl-PL" b="1" dirty="0" smtClean="0">
                <a:solidFill>
                  <a:schemeClr val="tx1"/>
                </a:solidFill>
              </a:rPr>
              <a:t>dostępu 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323528" y="1124744"/>
            <a:ext cx="1440160" cy="818241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>
                <a:solidFill>
                  <a:schemeClr val="tx1"/>
                </a:solidFill>
              </a:rPr>
              <a:t>Treść uwagi/ propozycja zapisu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1907704" y="1196752"/>
            <a:ext cx="719138" cy="557212"/>
          </a:xfrm>
          <a:prstGeom prst="notchedRightArrow">
            <a:avLst>
              <a:gd name="adj1" fmla="val 46935"/>
              <a:gd name="adj2" fmla="val 39710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1835696" y="4149080"/>
            <a:ext cx="720725" cy="557212"/>
          </a:xfrm>
          <a:prstGeom prst="notchedRightArrow">
            <a:avLst>
              <a:gd name="adj1" fmla="val 50000"/>
              <a:gd name="adj2" fmla="val 32336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251520" y="4149080"/>
            <a:ext cx="1368152" cy="576064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 smtClean="0">
                <a:solidFill>
                  <a:schemeClr val="tx1"/>
                </a:solidFill>
              </a:rPr>
              <a:t>Status uwagi</a:t>
            </a:r>
            <a:endParaRPr lang="pl-PL" sz="1400" b="1" dirty="0">
              <a:solidFill>
                <a:schemeClr val="tx1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8" name="Zagięty narożnik 7"/>
          <p:cNvSpPr/>
          <p:nvPr/>
        </p:nvSpPr>
        <p:spPr>
          <a:xfrm>
            <a:off x="2699792" y="620688"/>
            <a:ext cx="6048672" cy="1512168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pl-PL" sz="1600" b="1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16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Specyficzne </a:t>
            </a:r>
            <a:r>
              <a:rPr lang="pl-PL" sz="16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kryteria dostępu </a:t>
            </a:r>
            <a:r>
              <a:rPr lang="pl-PL" sz="16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– uwagi KE</a:t>
            </a:r>
            <a:endParaRPr lang="pl-PL" sz="16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8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 </a:t>
            </a:r>
            <a:endParaRPr lang="pl-PL" sz="8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pl-PL" sz="1400" u="sng" dirty="0" smtClean="0">
                <a:solidFill>
                  <a:schemeClr val="tx1"/>
                </a:solidFill>
                <a:ea typeface="Times New Roman"/>
              </a:rPr>
              <a:t>Kryterium 1 i 2</a:t>
            </a:r>
          </a:p>
          <a:p>
            <a:pPr algn="just">
              <a:spcAft>
                <a:spcPts val="0"/>
              </a:spcAft>
            </a:pPr>
            <a:endParaRPr lang="pl-PL" sz="800" dirty="0" smtClean="0">
              <a:solidFill>
                <a:schemeClr val="tx1"/>
              </a:solidFill>
              <a:ea typeface="Times New Roman"/>
            </a:endParaRPr>
          </a:p>
          <a:p>
            <a:r>
              <a:rPr lang="pl-PL" sz="1400" dirty="0" smtClean="0">
                <a:solidFill>
                  <a:schemeClr val="tx1"/>
                </a:solidFill>
              </a:rPr>
              <a:t>opcja "nie dotyczy" nie powinna być rozważana dlatego ze efektywność społeczno-zatrudnieniowa zawsze powinna być przedmiotem analizy</a:t>
            </a:r>
            <a:r>
              <a:rPr lang="pl-PL" sz="1400" dirty="0" smtClean="0">
                <a:solidFill>
                  <a:schemeClr val="tx1"/>
                </a:solidFill>
                <a:latin typeface="Arial"/>
              </a:rPr>
              <a:t>.</a:t>
            </a:r>
            <a:endParaRPr lang="pl-PL" sz="1200" b="1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9" name="Zagięty narożnik 8"/>
          <p:cNvSpPr/>
          <p:nvPr/>
        </p:nvSpPr>
        <p:spPr>
          <a:xfrm>
            <a:off x="2699792" y="2276872"/>
            <a:ext cx="6048672" cy="3816424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pl-PL" sz="1400" b="1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pl-PL" sz="1400" b="1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endParaRPr lang="pl-PL" sz="800" b="1" dirty="0" smtClean="0">
              <a:solidFill>
                <a:srgbClr val="FF0000"/>
              </a:solidFill>
              <a:effectLst/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pl-PL" sz="14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Uwaga nieuwzględniona</a:t>
            </a:r>
            <a:r>
              <a:rPr lang="pl-PL" sz="14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. </a:t>
            </a:r>
            <a:endParaRPr lang="pl-PL" sz="12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pl-PL" sz="800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r>
              <a:rPr lang="pl-PL" sz="1400" dirty="0" smtClean="0">
                <a:solidFill>
                  <a:schemeClr val="tx1"/>
                </a:solidFill>
              </a:rPr>
              <a:t>Zgodnie z Wytycznymi w zakresie realizacji przedsięwzięć w obszarze włączenia społecznego i zwalczania ubóstwa z wykorzystaniem środków EFS i EFRR na lata 2014-2020 (Podrozdział 4.7 pkt. 2) w odniesieniu do:</a:t>
            </a:r>
          </a:p>
          <a:p>
            <a:pPr>
              <a:buFontTx/>
              <a:buChar char="-"/>
            </a:pPr>
            <a:r>
              <a:rPr lang="pl-PL" sz="1400" dirty="0" smtClean="0">
                <a:solidFill>
                  <a:schemeClr val="tx1"/>
                </a:solidFill>
              </a:rPr>
              <a:t> </a:t>
            </a:r>
            <a:r>
              <a:rPr lang="pl-PL" sz="1200" dirty="0" smtClean="0">
                <a:solidFill>
                  <a:schemeClr val="tx1"/>
                </a:solidFill>
              </a:rPr>
              <a:t>osób będących w pieczy zastępczej lub opuszczających pieczę, </a:t>
            </a:r>
          </a:p>
          <a:p>
            <a:pPr>
              <a:buFontTx/>
              <a:buChar char="-"/>
            </a:pPr>
            <a:r>
              <a:rPr lang="pl-PL" sz="1200" dirty="0" smtClean="0">
                <a:solidFill>
                  <a:schemeClr val="tx1"/>
                </a:solidFill>
              </a:rPr>
              <a:t> nieletnich wobec, których zastosowano środki zapobiegania i zwalczania przestępczości zgodnie z ustawą o postępowaniu wobec nieletnich </a:t>
            </a:r>
          </a:p>
          <a:p>
            <a:pPr>
              <a:buFontTx/>
              <a:buChar char="-"/>
            </a:pPr>
            <a:r>
              <a:rPr lang="pl-PL" sz="1200" dirty="0" smtClean="0">
                <a:solidFill>
                  <a:schemeClr val="tx1"/>
                </a:solidFill>
              </a:rPr>
              <a:t> osób przebywających w młodzieżowych ośrodkach wychowawczych i młodzieżowych ośrodkach socjoterapii, o których mowa w ustawie o systemie oświaty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do których są kierowane usługi aktywnej integracji nie ma obowiązku stosowania kryteriów efektywności społeczno-zatrudnieniowej.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W przypadku pozostawienia możliwości odpowiedzi dot. kryteriów 1 i 2 w formule "Nie" i "Tak" , w przypadku gdy projekt zakłada wyłącznie udział w/</a:t>
            </a:r>
            <a:r>
              <a:rPr lang="pl-PL" sz="1400" dirty="0" err="1" smtClean="0">
                <a:solidFill>
                  <a:schemeClr val="tx1"/>
                </a:solidFill>
              </a:rPr>
              <a:t>w</a:t>
            </a:r>
            <a:r>
              <a:rPr lang="pl-PL" sz="1400" dirty="0" smtClean="0">
                <a:solidFill>
                  <a:schemeClr val="tx1"/>
                </a:solidFill>
              </a:rPr>
              <a:t> osób, każda odpowiedź jest nieadekwatna i wymaga wyjaśnienia. Jeśli oznaczymy "Nie" w komentarzu konieczna jest adnotacja, że kryterium nie dotyczy. </a:t>
            </a:r>
          </a:p>
        </p:txBody>
      </p:sp>
    </p:spTree>
    <p:extLst>
      <p:ext uri="{BB962C8B-B14F-4D97-AF65-F5344CB8AC3E}">
        <p14:creationId xmlns:p14="http://schemas.microsoft.com/office/powerpoint/2010/main" val="30368213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485221" y="260648"/>
            <a:ext cx="8173557" cy="5400600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r>
              <a:rPr lang="pl-PL" sz="2000" b="1" dirty="0">
                <a:solidFill>
                  <a:schemeClr val="tx1"/>
                </a:solidFill>
                <a:latin typeface="Arial"/>
              </a:rPr>
              <a:t>Kryteria specyficzne dostępu (ocena formalna</a:t>
            </a:r>
            <a:r>
              <a:rPr lang="pl-PL" sz="2000" b="1" dirty="0" smtClean="0">
                <a:solidFill>
                  <a:schemeClr val="tx1"/>
                </a:solidFill>
                <a:latin typeface="Arial"/>
              </a:rPr>
              <a:t>) </a:t>
            </a:r>
            <a:r>
              <a:rPr lang="pl-PL" sz="2000" b="1" u="sng" dirty="0" smtClean="0">
                <a:solidFill>
                  <a:schemeClr val="tx1"/>
                </a:solidFill>
                <a:latin typeface="Arial"/>
              </a:rPr>
              <a:t>zmiany</a:t>
            </a:r>
            <a:r>
              <a:rPr lang="pl-PL" sz="2000" b="1" dirty="0" smtClean="0">
                <a:solidFill>
                  <a:schemeClr val="tx1"/>
                </a:solidFill>
                <a:latin typeface="Arial"/>
              </a:rPr>
              <a:t>:</a:t>
            </a:r>
          </a:p>
          <a:p>
            <a:endParaRPr lang="pl-PL" sz="800" b="1" dirty="0">
              <a:solidFill>
                <a:schemeClr val="tx1"/>
              </a:solidFill>
              <a:latin typeface="Arial"/>
            </a:endParaRPr>
          </a:p>
          <a:p>
            <a:endParaRPr lang="pl-PL" sz="1600" dirty="0" smtClean="0">
              <a:solidFill>
                <a:schemeClr val="tx1"/>
              </a:solidFill>
              <a:latin typeface="Arial"/>
            </a:endParaRPr>
          </a:p>
          <a:p>
            <a:r>
              <a:rPr lang="pl-PL" sz="1600" u="sng" dirty="0" smtClean="0">
                <a:solidFill>
                  <a:schemeClr val="tx1"/>
                </a:solidFill>
                <a:latin typeface="Arial"/>
              </a:rPr>
              <a:t>Usunięcie kryterium dostępu nr 4 </a:t>
            </a:r>
            <a:r>
              <a:rPr lang="pl-PL" sz="1600" dirty="0" smtClean="0">
                <a:solidFill>
                  <a:schemeClr val="tx1"/>
                </a:solidFill>
                <a:latin typeface="Arial"/>
              </a:rPr>
              <a:t>dotyczącego tworzenia podmiotów reintegracji społecznej i zawodowej na obszarach gmin o odsetku osób korzystających ze świadczeń pomocy społecznej wyższym niż średnia dla województwa podkarpackiego, na których na dzień złożenia wniosku o dofinansowanie instytucje o tożsamym zakresie wsparcia nie funkcjonują.</a:t>
            </a:r>
          </a:p>
          <a:p>
            <a:endParaRPr lang="pl-PL" sz="1600" dirty="0">
              <a:solidFill>
                <a:schemeClr val="tx1"/>
              </a:solidFill>
              <a:latin typeface="Arial"/>
            </a:endParaRPr>
          </a:p>
          <a:p>
            <a:r>
              <a:rPr lang="pl-PL" sz="1600" u="sng" dirty="0" smtClean="0">
                <a:solidFill>
                  <a:schemeClr val="tx1"/>
                </a:solidFill>
                <a:latin typeface="Arial"/>
              </a:rPr>
              <a:t>Wprowadzenie kryterium premiującego</a:t>
            </a:r>
            <a:r>
              <a:rPr lang="pl-PL" sz="1600" dirty="0" smtClean="0">
                <a:solidFill>
                  <a:schemeClr val="tx1"/>
                </a:solidFill>
                <a:latin typeface="Arial"/>
              </a:rPr>
              <a:t> (kryterium premiujące nr 5) w brzmieniu:</a:t>
            </a:r>
          </a:p>
          <a:p>
            <a:endParaRPr lang="pl-PL" sz="1400" dirty="0" smtClean="0"/>
          </a:p>
          <a:p>
            <a:r>
              <a:rPr lang="pl-PL" sz="1400" dirty="0" smtClean="0">
                <a:solidFill>
                  <a:schemeClr val="tx1"/>
                </a:solidFill>
              </a:rPr>
              <a:t>W </a:t>
            </a:r>
            <a:r>
              <a:rPr lang="pl-PL" sz="1400" dirty="0">
                <a:solidFill>
                  <a:schemeClr val="tx1"/>
                </a:solidFill>
              </a:rPr>
              <a:t>przypadku projektów, w ramach których tworzone będą podmioty reintegracji społecznej </a:t>
            </a:r>
            <a:r>
              <a:rPr lang="pl-PL" sz="1400" dirty="0" smtClean="0">
                <a:solidFill>
                  <a:schemeClr val="tx1"/>
                </a:solidFill>
              </a:rPr>
              <a:t/>
            </a:r>
            <a:br>
              <a:rPr lang="pl-PL" sz="1400" dirty="0" smtClean="0">
                <a:solidFill>
                  <a:schemeClr val="tx1"/>
                </a:solidFill>
              </a:rPr>
            </a:br>
            <a:r>
              <a:rPr lang="pl-PL" sz="1400" dirty="0" smtClean="0">
                <a:solidFill>
                  <a:schemeClr val="tx1"/>
                </a:solidFill>
              </a:rPr>
              <a:t>i </a:t>
            </a:r>
            <a:r>
              <a:rPr lang="pl-PL" sz="1400" dirty="0">
                <a:solidFill>
                  <a:schemeClr val="tx1"/>
                </a:solidFill>
              </a:rPr>
              <a:t>zawodowej zakłada się tworzenie tych podmiotów na obszarach gmin, na których na dzień złożenia wniosku o dofinansowanie instytucje o tożsamym zakresie wsparcia nie funkcjonują (nie posiadają wpisu do rejestrów prowadzonych przez Wojewodę Podkarpackiego na dzień złożenia wniosku o dofinansowanie) oraz zakłada objęcie wsparciem mieszkańców tych samych gmin (co najmniej 50% grupy docelowej stanowią mieszkańcy tychże gmin</a:t>
            </a:r>
            <a:r>
              <a:rPr lang="pl-PL" sz="1400" dirty="0" smtClean="0">
                <a:solidFill>
                  <a:schemeClr val="tx1"/>
                </a:solidFill>
              </a:rPr>
              <a:t>).</a:t>
            </a:r>
          </a:p>
          <a:p>
            <a:endParaRPr lang="pl-PL" sz="1400" dirty="0">
              <a:solidFill>
                <a:schemeClr val="tx1"/>
              </a:solidFill>
              <a:latin typeface="Arial"/>
            </a:endParaRPr>
          </a:p>
          <a:p>
            <a:endParaRPr lang="pl-PL" sz="1600" dirty="0">
              <a:solidFill>
                <a:schemeClr val="tx1"/>
              </a:solidFill>
              <a:latin typeface="Arial"/>
            </a:endParaRPr>
          </a:p>
          <a:p>
            <a:endParaRPr lang="pl-PL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2978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50825" y="188913"/>
            <a:ext cx="83534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 smtClean="0">
                <a:solidFill>
                  <a:schemeClr val="tx1"/>
                </a:solidFill>
              </a:rPr>
              <a:t>Uwagi </a:t>
            </a:r>
            <a:r>
              <a:rPr lang="pl-PL" b="1" dirty="0">
                <a:solidFill>
                  <a:schemeClr val="tx1"/>
                </a:solidFill>
              </a:rPr>
              <a:t>do kryteriów specyficznych </a:t>
            </a:r>
            <a:r>
              <a:rPr lang="pl-PL" b="1" dirty="0" smtClean="0">
                <a:solidFill>
                  <a:schemeClr val="tx1"/>
                </a:solidFill>
              </a:rPr>
              <a:t>dostępu 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323528" y="1124744"/>
            <a:ext cx="1440160" cy="818241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>
                <a:solidFill>
                  <a:schemeClr val="tx1"/>
                </a:solidFill>
              </a:rPr>
              <a:t>Treść uwagi/ propozycja zapisu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1907704" y="1196752"/>
            <a:ext cx="719138" cy="557212"/>
          </a:xfrm>
          <a:prstGeom prst="notchedRightArrow">
            <a:avLst>
              <a:gd name="adj1" fmla="val 46935"/>
              <a:gd name="adj2" fmla="val 39710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1907704" y="5013176"/>
            <a:ext cx="720725" cy="557212"/>
          </a:xfrm>
          <a:prstGeom prst="notchedRightArrow">
            <a:avLst>
              <a:gd name="adj1" fmla="val 50000"/>
              <a:gd name="adj2" fmla="val 32336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251520" y="4941168"/>
            <a:ext cx="1512168" cy="864096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 smtClean="0">
                <a:solidFill>
                  <a:schemeClr val="tx1"/>
                </a:solidFill>
              </a:rPr>
              <a:t>Treść uwagi/ propozycja zapisu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8" name="Zagięty narożnik 7"/>
          <p:cNvSpPr/>
          <p:nvPr/>
        </p:nvSpPr>
        <p:spPr>
          <a:xfrm>
            <a:off x="2699792" y="548680"/>
            <a:ext cx="6048672" cy="3672408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pl-PL" sz="1600" b="1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pl-PL" sz="1600" b="1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16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Specyficzne </a:t>
            </a:r>
            <a:r>
              <a:rPr lang="pl-PL" sz="16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kryteria dostępu </a:t>
            </a:r>
            <a:r>
              <a:rPr lang="pl-PL" sz="16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 i premiujące – uwagi IK UP </a:t>
            </a:r>
            <a:endParaRPr lang="pl-PL" sz="16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8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 </a:t>
            </a:r>
            <a:endParaRPr lang="pl-PL" sz="8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pl-PL" sz="1400" u="sng" dirty="0" smtClean="0">
                <a:solidFill>
                  <a:schemeClr val="tx1"/>
                </a:solidFill>
                <a:ea typeface="Times New Roman"/>
              </a:rPr>
              <a:t>Kryterium dostępu 3 (trwałość projektu), 4, kryteria premiujące 1 i 5</a:t>
            </a:r>
          </a:p>
          <a:p>
            <a:pPr algn="just">
              <a:spcAft>
                <a:spcPts val="0"/>
              </a:spcAft>
            </a:pPr>
            <a:endParaRPr lang="pl-PL" sz="800" dirty="0" smtClean="0">
              <a:solidFill>
                <a:schemeClr val="tx1"/>
              </a:solidFill>
              <a:ea typeface="Times New Roman"/>
            </a:endParaRPr>
          </a:p>
          <a:p>
            <a:r>
              <a:rPr lang="pl-PL" sz="1400" dirty="0" smtClean="0">
                <a:solidFill>
                  <a:schemeClr val="tx1"/>
                </a:solidFill>
              </a:rPr>
              <a:t>Działanie 8.1, kryterium specyficzne dostępu nr 3 i kryterium premiujące 1 i 5</a:t>
            </a:r>
            <a:r>
              <a:rPr lang="pl-PL" sz="1400" dirty="0" smtClean="0">
                <a:solidFill>
                  <a:schemeClr val="tx1"/>
                </a:solidFill>
                <a:latin typeface="Arial"/>
              </a:rPr>
              <a:t>. </a:t>
            </a:r>
            <a:r>
              <a:rPr lang="pl-PL" sz="1400" dirty="0" smtClean="0">
                <a:solidFill>
                  <a:schemeClr val="tx1"/>
                </a:solidFill>
              </a:rPr>
              <a:t>W opinii IK UP wsparcie dotyczące tworzenia podmiotów reintegracyjnych takich jak CIS i KIS powinno </a:t>
            </a:r>
            <a:r>
              <a:rPr lang="pl-PL" sz="1400" u="sng" dirty="0" smtClean="0">
                <a:solidFill>
                  <a:schemeClr val="tx1"/>
                </a:solidFill>
              </a:rPr>
              <a:t>odbywać się w ramach oddzielnego konkursu lub wyodrębnionej alokacji.</a:t>
            </a:r>
            <a:r>
              <a:rPr lang="pl-PL" sz="1400" dirty="0" smtClean="0">
                <a:solidFill>
                  <a:schemeClr val="tx1"/>
                </a:solidFill>
              </a:rPr>
              <a:t> Tylko wtedy jest gwarancja że podmioty zatrudnienia socjalnego nie będą tworzone w sposób przypadkowy. Jednocześnie należy uwzględnić terytorialny aspekt interwencji. Należy wziąć pod uwagę dostępność do usług CIS, KIS i tworzyć je tam gdzie takich podmiotów nie ma. Ewentualnie w miejscach np. gminach gdzie zapotrzebowanie na reintegrację w CIS lub KIS jest tak duże że istnieje koniczność powołania dodatkowo kolejnych podmiotów. Kryterium premiujące 1 i 5 powinny być kryteriami dostępu</a:t>
            </a:r>
            <a:r>
              <a:rPr lang="pl-PL" sz="1400" dirty="0" smtClean="0">
                <a:solidFill>
                  <a:schemeClr val="tx1"/>
                </a:solidFill>
                <a:latin typeface="Arial"/>
              </a:rPr>
              <a:t>.</a:t>
            </a:r>
            <a:endParaRPr lang="pl-PL" sz="1200" b="1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9" name="Zagięty narożnik 8"/>
          <p:cNvSpPr/>
          <p:nvPr/>
        </p:nvSpPr>
        <p:spPr>
          <a:xfrm>
            <a:off x="2699792" y="4581128"/>
            <a:ext cx="6048672" cy="1368152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pl-PL" sz="1400" b="1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pl-PL" sz="1600" b="1" dirty="0" smtClean="0">
                <a:solidFill>
                  <a:schemeClr val="tx1"/>
                </a:solidFill>
                <a:latin typeface="Arial"/>
                <a:ea typeface="Times New Roman"/>
              </a:rPr>
              <a:t>Specyficzne kryteria dostępu  i premiujące – uwagi KE</a:t>
            </a:r>
            <a:endParaRPr lang="pl-PL" sz="16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pl-PL" sz="800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r>
              <a:rPr lang="pl-PL" sz="1400" dirty="0" smtClean="0">
                <a:solidFill>
                  <a:schemeClr val="tx1"/>
                </a:solidFill>
              </a:rPr>
              <a:t>Prosimy o wyjaśnienie przyczyn usunięcia kryterium dostępu 4 I zastąpienia go kryterium premiującym 5.</a:t>
            </a:r>
          </a:p>
        </p:txBody>
      </p:sp>
    </p:spTree>
    <p:extLst>
      <p:ext uri="{BB962C8B-B14F-4D97-AF65-F5344CB8AC3E}">
        <p14:creationId xmlns:p14="http://schemas.microsoft.com/office/powerpoint/2010/main" val="30368213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3639</TotalTime>
  <Words>2016</Words>
  <Application>Microsoft Office PowerPoint</Application>
  <PresentationFormat>Pokaz na ekranie (4:3)</PresentationFormat>
  <Paragraphs>402</Paragraphs>
  <Slides>33</Slides>
  <Notes>33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8" baseType="lpstr">
      <vt:lpstr>Microsoft YaHei</vt:lpstr>
      <vt:lpstr>Arial</vt:lpstr>
      <vt:lpstr>Calibri</vt:lpstr>
      <vt:lpstr>Times New Roman</vt:lpstr>
      <vt:lpstr>Projekt domyślny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Damian Chaber</dc:creator>
  <cp:lastModifiedBy>Katarzyna Olechowska-Sadowska</cp:lastModifiedBy>
  <cp:revision>520</cp:revision>
  <cp:lastPrinted>2015-08-28T06:02:13Z</cp:lastPrinted>
  <dcterms:created xsi:type="dcterms:W3CDTF">2015-05-19T07:37:20Z</dcterms:created>
  <dcterms:modified xsi:type="dcterms:W3CDTF">2016-06-03T09:18:40Z</dcterms:modified>
</cp:coreProperties>
</file>