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1" r:id="rId3"/>
    <p:sldId id="321" r:id="rId4"/>
    <p:sldId id="345" r:id="rId5"/>
    <p:sldId id="346" r:id="rId6"/>
    <p:sldId id="347" r:id="rId7"/>
    <p:sldId id="348" r:id="rId8"/>
    <p:sldId id="351" r:id="rId9"/>
    <p:sldId id="352" r:id="rId10"/>
    <p:sldId id="353" r:id="rId11"/>
    <p:sldId id="354" r:id="rId12"/>
    <p:sldId id="356" r:id="rId13"/>
    <p:sldId id="355" r:id="rId14"/>
    <p:sldId id="357" r:id="rId15"/>
    <p:sldId id="358" r:id="rId16"/>
    <p:sldId id="259" r:id="rId1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1" d="100"/>
          <a:sy n="91" d="100"/>
        </p:scale>
        <p:origin x="-221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i.gov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800" dirty="0" smtClean="0"/>
            <a:t>Treść uwagi: </a:t>
          </a:r>
        </a:p>
        <a:p>
          <a:r>
            <a:rPr lang="pl-PL" sz="1800" dirty="0" smtClean="0"/>
            <a:t>„</a:t>
          </a:r>
          <a:r>
            <a:rPr lang="pl-PL" sz="1800" i="1" dirty="0" smtClean="0"/>
            <a:t>Wskaźnik procentowy został opracowany na podstawie poprzedniej perspektywy finansowej. Prosimy o informacje jakie wartości przyjmował w przeszłości</a:t>
          </a:r>
          <a:r>
            <a:rPr lang="pl-PL" sz="1800" dirty="0" smtClean="0"/>
            <a:t>”.</a:t>
          </a:r>
          <a:endParaRPr lang="pl-PL" sz="18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1800" dirty="0" smtClean="0"/>
            <a:t>Wyjaśnienie:</a:t>
          </a:r>
        </a:p>
        <a:p>
          <a:r>
            <a:rPr lang="pl-PL" sz="1800" i="1" dirty="0" smtClean="0"/>
            <a:t>Do końca 2013 r. pracowników MŚP objętych wsparciem w Programie było łącznie 26 613 osób. Z tej grupy osób pracujących o niskich kwalifikacjach było: 11 228. Wskaźnik osób pracujących o niskich kwalifikacjach wyniósł: 11 228/26 613 = 42%.</a:t>
          </a:r>
          <a:endParaRPr lang="pl-PL" sz="18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1935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1935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088CB6-3A06-4FD8-A1BA-855958FD94F8}" type="presOf" srcId="{A9813352-8C17-4A1E-97D4-C0598418626E}" destId="{F7E4BDD0-147D-48B5-A85A-EEFCE7F2B3B8}" srcOrd="0" destOrd="0" presId="urn:microsoft.com/office/officeart/2005/8/layout/default#1"/>
    <dgm:cxn modelId="{9D476283-00C2-4EB6-914F-2FB54635E6EB}" type="presOf" srcId="{86F44D94-4476-40DC-8AEA-993C401F3AE5}" destId="{1DBF03CB-C015-4DE7-B981-F5219045B19E}" srcOrd="0" destOrd="0" presId="urn:microsoft.com/office/officeart/2005/8/layout/default#1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2A3A61AD-47EA-496C-A6B0-7861AA816DAC}" type="presOf" srcId="{44841B37-B60F-459A-9B05-647D888369D5}" destId="{B6BC5CC8-E66B-43A9-9E8A-389E4F45DDEE}" srcOrd="0" destOrd="0" presId="urn:microsoft.com/office/officeart/2005/8/layout/default#1"/>
    <dgm:cxn modelId="{EFCAB982-0138-4184-9E0C-96D86BB14399}" type="presParOf" srcId="{1DBF03CB-C015-4DE7-B981-F5219045B19E}" destId="{F7E4BDD0-147D-48B5-A85A-EEFCE7F2B3B8}" srcOrd="0" destOrd="0" presId="urn:microsoft.com/office/officeart/2005/8/layout/default#1"/>
    <dgm:cxn modelId="{2287AD5D-B98B-4AC2-AD5E-382630343F1C}" type="presParOf" srcId="{1DBF03CB-C015-4DE7-B981-F5219045B19E}" destId="{D6543358-A70E-4B31-BF5B-43B4F4E3AADF}" srcOrd="1" destOrd="0" presId="urn:microsoft.com/office/officeart/2005/8/layout/default#1"/>
    <dgm:cxn modelId="{5A3FDCD7-CC12-4CC5-A396-B299C170A666}" type="presParOf" srcId="{1DBF03CB-C015-4DE7-B981-F5219045B19E}" destId="{B6BC5CC8-E66B-43A9-9E8A-389E4F45DDEE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b="1" i="1" u="sng" dirty="0" smtClean="0"/>
            <a:t>Definicja kryterium</a:t>
          </a:r>
          <a:r>
            <a:rPr lang="pl-PL" sz="1600" b="1" i="1" u="none" dirty="0" smtClean="0"/>
            <a:t> </a:t>
          </a:r>
          <a:r>
            <a:rPr lang="pl-PL" sz="1600" b="1" i="1" dirty="0" smtClean="0"/>
            <a:t>po zmianach: </a:t>
          </a:r>
        </a:p>
        <a:p>
          <a:r>
            <a:rPr lang="pl-PL" sz="1600" dirty="0" smtClean="0"/>
            <a:t>Doświadczenie Beneficjentów jako instytucji otoczenia biznesu, związane z realizacją przedsięwzięć w zakresie wsparcia dla przedsiębiorców, poprzez świadczenie usług na rzecz MŚP (szkolenia, doradztwo, </a:t>
          </a:r>
          <a:r>
            <a:rPr lang="pl-PL" sz="1600" dirty="0" err="1" smtClean="0"/>
            <a:t>coaching</a:t>
          </a:r>
          <a:r>
            <a:rPr lang="pl-PL" sz="1600" dirty="0" smtClean="0"/>
            <a:t>, wsparcie finansowe, </a:t>
          </a:r>
          <a:r>
            <a:rPr lang="pl-PL" sz="1600" dirty="0" err="1" smtClean="0"/>
            <a:t>mentoring</a:t>
          </a:r>
          <a:r>
            <a:rPr lang="pl-PL" sz="1600" dirty="0" smtClean="0"/>
            <a:t>) ułatwi sprawną i skuteczną realizację zaplanowanych działań, skierowanych do przedsiębiorstw, zainteresowanych skorzystaniem z Podmiotowego Systemu Finansowania Usług Rozwojowych. Beneficjenci, realizujący działania w </a:t>
          </a:r>
          <a:r>
            <a:rPr lang="pl-PL" sz="1600" dirty="0" err="1" smtClean="0"/>
            <a:t>w</a:t>
          </a:r>
          <a:r>
            <a:rPr lang="pl-PL" sz="1600" dirty="0" smtClean="0"/>
            <a:t>/</a:t>
          </a:r>
          <a:r>
            <a:rPr lang="pl-PL" sz="1600" dirty="0" err="1" smtClean="0"/>
            <a:t>w</a:t>
          </a:r>
          <a:r>
            <a:rPr lang="pl-PL" sz="1600" dirty="0" smtClean="0"/>
            <a:t> obszarach, posiadają sprawnie funkcjonujące procedury, związane z bezpośrednim kontaktem z podkarpackimi firmami, doświadczenie, niezbędne przy spełnieniu wymogów odnośnie udzielania pomocy publicznej przedsiębiorcom, co jest koniecznym warunkiem dla sprawnej realizacji działań projektowych, związanych z wdrażaniem Podmiotowego Systemu Finansowania. Beneficjent – operator zobowiązany jest do przedstawienia we wniosku szerokiej i pogłębionej informacji o posiadanym doświadczeniu.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611703" custScaleY="574028" custLinFactNeighborX="277" custLinFactNeighborY="97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B02F71B-88E6-47D7-97E4-7979138250EE}" type="presOf" srcId="{86F44D94-4476-40DC-8AEA-993C401F3AE5}" destId="{1DBF03CB-C015-4DE7-B981-F5219045B19E}" srcOrd="0" destOrd="0" presId="urn:microsoft.com/office/officeart/2005/8/layout/default#10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DFEBBB00-C322-4D4E-9122-EF4B762CFEC4}" type="presOf" srcId="{A9813352-8C17-4A1E-97D4-C0598418626E}" destId="{F7E4BDD0-147D-48B5-A85A-EEFCE7F2B3B8}" srcOrd="0" destOrd="0" presId="urn:microsoft.com/office/officeart/2005/8/layout/default#10"/>
    <dgm:cxn modelId="{F899289C-C8B6-439F-9C59-FAFE0159DEF7}" type="presParOf" srcId="{1DBF03CB-C015-4DE7-B981-F5219045B19E}" destId="{F7E4BDD0-147D-48B5-A85A-EEFCE7F2B3B8}" srcOrd="0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1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dirty="0" smtClean="0"/>
            <a:t>Treść uwagi: </a:t>
          </a:r>
        </a:p>
        <a:p>
          <a:r>
            <a:rPr lang="pl-PL" sz="1600" dirty="0" smtClean="0"/>
            <a:t>„</a:t>
          </a:r>
          <a:r>
            <a:rPr lang="pl-PL" sz="1600" i="1" dirty="0" smtClean="0"/>
            <a:t>Nie jest zrozumiale, dlaczego prezentacja dokumentów ma się odbywać na wezwanie IOK.</a:t>
          </a:r>
          <a:r>
            <a:rPr lang="pl-PL" sz="1600" dirty="0" smtClean="0"/>
            <a:t>”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pPr algn="ctr"/>
          <a:r>
            <a:rPr lang="pl-PL" sz="1800" dirty="0" smtClean="0"/>
            <a:t>Wyjaśnienie:</a:t>
          </a:r>
        </a:p>
        <a:p>
          <a:pPr algn="ctr"/>
          <a:r>
            <a:rPr lang="pl-PL" sz="1800" i="1" dirty="0" smtClean="0"/>
            <a:t>Uwagi nie uwzględniono </a:t>
          </a:r>
          <a:r>
            <a:rPr lang="pl-PL" sz="1800" dirty="0" smtClean="0"/>
            <a:t>-</a:t>
          </a:r>
          <a:r>
            <a:rPr lang="pl-PL" sz="1800" b="1" i="1" dirty="0" smtClean="0"/>
            <a:t>Wytyczne w zakresie trybów wyboru projektów na lata 2014-2020</a:t>
          </a:r>
          <a:r>
            <a:rPr lang="pl-PL" sz="1800" dirty="0" smtClean="0"/>
            <a:t> nie zabraniają IOK wymagać dokumentów dodatkowych na etapie oceny wniosku, w szczególności wskazanych przez wnioskodawcę w projekcie a odnoszących się do jego potencjału. </a:t>
          </a:r>
          <a:endParaRPr lang="pl-PL" sz="1400" dirty="0">
            <a:solidFill>
              <a:srgbClr val="FFFF00"/>
            </a:solidFill>
          </a:endParaRPr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394605" custScaleY="135440" custLinFactNeighborX="750" custLinFactNeighborY="-15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391542" custScaleY="2707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078C642-5DCF-4235-8BDB-A278A9E6959A}" type="presOf" srcId="{A9813352-8C17-4A1E-97D4-C0598418626E}" destId="{F7E4BDD0-147D-48B5-A85A-EEFCE7F2B3B8}" srcOrd="0" destOrd="0" presId="urn:microsoft.com/office/officeart/2005/8/layout/default#11"/>
    <dgm:cxn modelId="{8715D310-6E88-4613-900C-479F4836B544}" type="presOf" srcId="{44841B37-B60F-459A-9B05-647D888369D5}" destId="{B6BC5CC8-E66B-43A9-9E8A-389E4F45DDEE}" srcOrd="0" destOrd="0" presId="urn:microsoft.com/office/officeart/2005/8/layout/default#11"/>
    <dgm:cxn modelId="{7C59E6C1-4627-408A-9BD0-AB18BE865C5A}" type="presOf" srcId="{86F44D94-4476-40DC-8AEA-993C401F3AE5}" destId="{1DBF03CB-C015-4DE7-B981-F5219045B19E}" srcOrd="0" destOrd="0" presId="urn:microsoft.com/office/officeart/2005/8/layout/default#11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4D2A2D8E-E3AE-428D-A52D-ABDA8122D868}" type="presParOf" srcId="{1DBF03CB-C015-4DE7-B981-F5219045B19E}" destId="{F7E4BDD0-147D-48B5-A85A-EEFCE7F2B3B8}" srcOrd="0" destOrd="0" presId="urn:microsoft.com/office/officeart/2005/8/layout/default#11"/>
    <dgm:cxn modelId="{55C9EFBD-248F-4AC1-9C2D-831CA613073C}" type="presParOf" srcId="{1DBF03CB-C015-4DE7-B981-F5219045B19E}" destId="{D6543358-A70E-4B31-BF5B-43B4F4E3AADF}" srcOrd="1" destOrd="0" presId="urn:microsoft.com/office/officeart/2005/8/layout/default#11"/>
    <dgm:cxn modelId="{F87F9265-EB5C-4147-A112-95C6C93BBF5B}" type="presParOf" srcId="{1DBF03CB-C015-4DE7-B981-F5219045B19E}" destId="{B6BC5CC8-E66B-43A9-9E8A-389E4F45DDEE}" srcOrd="2" destOrd="0" presId="urn:microsoft.com/office/officeart/2005/8/layout/default#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1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dirty="0" smtClean="0"/>
            <a:t>Treść uwagi: </a:t>
          </a:r>
        </a:p>
        <a:p>
          <a:r>
            <a:rPr lang="pl-PL" sz="1600" dirty="0" smtClean="0"/>
            <a:t>„</a:t>
          </a:r>
          <a:r>
            <a:rPr lang="pl-PL" sz="1600" i="1" dirty="0" smtClean="0"/>
            <a:t>Prosimy również o wyjaśnienie skrótu IOK.</a:t>
          </a:r>
          <a:r>
            <a:rPr lang="pl-PL" sz="1600" dirty="0" smtClean="0"/>
            <a:t>”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pPr algn="ctr"/>
          <a:r>
            <a:rPr lang="pl-PL" sz="1800" dirty="0" smtClean="0"/>
            <a:t>Wyjaśnienie: </a:t>
          </a:r>
        </a:p>
        <a:p>
          <a:pPr algn="ctr"/>
          <a:r>
            <a:rPr lang="pl-PL" sz="1800" i="1" dirty="0" smtClean="0"/>
            <a:t>Uwagę uwzględniono  - w treści definicji kryterium rozwinięto skrót IOK.</a:t>
          </a:r>
          <a:endParaRPr lang="pl-PL" sz="1400" dirty="0">
            <a:solidFill>
              <a:srgbClr val="FFFF00"/>
            </a:solidFill>
          </a:endParaRPr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394605" custScaleY="135440" custLinFactNeighborX="750" custLinFactNeighborY="-15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391542" custScaleY="2707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7C6FDF-5A89-4087-8DDF-DCCAAA4C7D1A}" type="presOf" srcId="{44841B37-B60F-459A-9B05-647D888369D5}" destId="{B6BC5CC8-E66B-43A9-9E8A-389E4F45DDEE}" srcOrd="0" destOrd="0" presId="urn:microsoft.com/office/officeart/2005/8/layout/default#12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53B0FC5D-35D7-4FF1-BE22-19447B9EA23E}" type="presOf" srcId="{86F44D94-4476-40DC-8AEA-993C401F3AE5}" destId="{1DBF03CB-C015-4DE7-B981-F5219045B19E}" srcOrd="0" destOrd="0" presId="urn:microsoft.com/office/officeart/2005/8/layout/default#12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9A7A7ADA-CEA6-4F4A-93BD-34B4172F9358}" type="presOf" srcId="{A9813352-8C17-4A1E-97D4-C0598418626E}" destId="{F7E4BDD0-147D-48B5-A85A-EEFCE7F2B3B8}" srcOrd="0" destOrd="0" presId="urn:microsoft.com/office/officeart/2005/8/layout/default#12"/>
    <dgm:cxn modelId="{1E3E096F-28C8-4145-AABC-529D290559AC}" type="presParOf" srcId="{1DBF03CB-C015-4DE7-B981-F5219045B19E}" destId="{F7E4BDD0-147D-48B5-A85A-EEFCE7F2B3B8}" srcOrd="0" destOrd="0" presId="urn:microsoft.com/office/officeart/2005/8/layout/default#12"/>
    <dgm:cxn modelId="{5122C48D-7744-4BA4-B21E-BF8444EBEB4F}" type="presParOf" srcId="{1DBF03CB-C015-4DE7-B981-F5219045B19E}" destId="{D6543358-A70E-4B31-BF5B-43B4F4E3AADF}" srcOrd="1" destOrd="0" presId="urn:microsoft.com/office/officeart/2005/8/layout/default#12"/>
    <dgm:cxn modelId="{E8A8A9E3-999C-4931-9C3C-63E44987EFF7}" type="presParOf" srcId="{1DBF03CB-C015-4DE7-B981-F5219045B19E}" destId="{B6BC5CC8-E66B-43A9-9E8A-389E4F45DDEE}" srcOrd="2" destOrd="0" presId="urn:microsoft.com/office/officeart/2005/8/layout/default#1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1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dirty="0" smtClean="0"/>
            <a:t>Treść uwagi: </a:t>
          </a:r>
        </a:p>
        <a:p>
          <a:r>
            <a:rPr lang="pl-PL" sz="1600" dirty="0" smtClean="0"/>
            <a:t>„</a:t>
          </a:r>
          <a:r>
            <a:rPr lang="pl-PL" sz="1600" i="1" dirty="0" smtClean="0"/>
            <a:t>Proponujemy wprowadzenie kryterium ukierunkowującego interwencję na regionalnych inteligentnych specjalizacjach.</a:t>
          </a:r>
          <a:r>
            <a:rPr lang="pl-PL" sz="1600" dirty="0" smtClean="0"/>
            <a:t>”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pPr algn="ctr"/>
          <a:r>
            <a:rPr lang="pl-PL" sz="1800" dirty="0" smtClean="0"/>
            <a:t>Wyjaśnienie: </a:t>
          </a:r>
        </a:p>
        <a:p>
          <a:pPr algn="ctr"/>
          <a:r>
            <a:rPr lang="pl-PL" sz="1800" i="1" dirty="0" smtClean="0"/>
            <a:t>Uwagi nie uwzględniono  - </a:t>
          </a:r>
          <a:r>
            <a:rPr lang="pl-PL" sz="1800" dirty="0" smtClean="0"/>
            <a:t>IP na obecnym etapie realizacji działań, związanych z wdrażaniem PSF nie widzi potrzeby rozbudowywania specyficznych kryteriów wyboru projektów. Ze względu na „pilotażowy” charakter wsparcia, jakie ma być realizowane w ramach działania 7.5 oraz nową formę systemu finansowania usług rozwojowych, a także wielkość dofinansowania poszerzanie katalogu kryteriów byłoby niezasadne. Jednocześnie możliwość taka jest brana pod uwagę w ramach kolejnego konkursu, przewidzianego na rok 2018.</a:t>
          </a:r>
          <a:endParaRPr lang="pl-PL" sz="1400" dirty="0">
            <a:solidFill>
              <a:srgbClr val="FFFF00"/>
            </a:solidFill>
          </a:endParaRPr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394605" custScaleY="135440" custLinFactNeighborX="750" custLinFactNeighborY="-15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406827" custScaleY="3419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CF1DF59-0F61-46E8-9D81-A28B29BAC424}" type="presOf" srcId="{86F44D94-4476-40DC-8AEA-993C401F3AE5}" destId="{1DBF03CB-C015-4DE7-B981-F5219045B19E}" srcOrd="0" destOrd="0" presId="urn:microsoft.com/office/officeart/2005/8/layout/default#13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830B56C0-AE55-4A4A-856E-795207F5C68D}" type="presOf" srcId="{A9813352-8C17-4A1E-97D4-C0598418626E}" destId="{F7E4BDD0-147D-48B5-A85A-EEFCE7F2B3B8}" srcOrd="0" destOrd="0" presId="urn:microsoft.com/office/officeart/2005/8/layout/default#13"/>
    <dgm:cxn modelId="{E895EB7A-99CF-4593-BC27-13572662BE1E}" type="presOf" srcId="{44841B37-B60F-459A-9B05-647D888369D5}" destId="{B6BC5CC8-E66B-43A9-9E8A-389E4F45DDEE}" srcOrd="0" destOrd="0" presId="urn:microsoft.com/office/officeart/2005/8/layout/default#13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401EF447-88CA-4538-9033-D44495F96205}" type="presParOf" srcId="{1DBF03CB-C015-4DE7-B981-F5219045B19E}" destId="{F7E4BDD0-147D-48B5-A85A-EEFCE7F2B3B8}" srcOrd="0" destOrd="0" presId="urn:microsoft.com/office/officeart/2005/8/layout/default#13"/>
    <dgm:cxn modelId="{CB10DE8E-B19C-4257-81DA-1CF083D02F50}" type="presParOf" srcId="{1DBF03CB-C015-4DE7-B981-F5219045B19E}" destId="{D6543358-A70E-4B31-BF5B-43B4F4E3AADF}" srcOrd="1" destOrd="0" presId="urn:microsoft.com/office/officeart/2005/8/layout/default#13"/>
    <dgm:cxn modelId="{63C2231F-6556-47FA-96B5-4340A2151E4D}" type="presParOf" srcId="{1DBF03CB-C015-4DE7-B981-F5219045B19E}" destId="{B6BC5CC8-E66B-43A9-9E8A-389E4F45DDEE}" srcOrd="2" destOrd="0" presId="urn:microsoft.com/office/officeart/2005/8/layout/default#1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800" dirty="0" smtClean="0"/>
            <a:t>Treść uwagi: </a:t>
          </a:r>
        </a:p>
        <a:p>
          <a:r>
            <a:rPr lang="pl-PL" sz="1800" dirty="0" smtClean="0"/>
            <a:t>„</a:t>
          </a:r>
          <a:r>
            <a:rPr lang="pl-PL" sz="1800" i="1" dirty="0" smtClean="0"/>
            <a:t>Niskie kwalifikacje powinny zostać zdefiniowane według klasyfikacji ISCED</a:t>
          </a:r>
          <a:r>
            <a:rPr lang="pl-PL" sz="1800" dirty="0" smtClean="0"/>
            <a:t>.”</a:t>
          </a:r>
          <a:endParaRPr lang="pl-PL" sz="18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1800" dirty="0" smtClean="0"/>
            <a:t>Wyjaśnienie:</a:t>
          </a:r>
        </a:p>
        <a:p>
          <a:r>
            <a:rPr lang="pl-PL" sz="1800" i="1" dirty="0" smtClean="0"/>
            <a:t>Uwagę uwzględniono – w definicji kryterium uzupełniono zapis: „(…) </a:t>
          </a:r>
          <a:r>
            <a:rPr lang="pl-PL" sz="1800" dirty="0" smtClean="0"/>
            <a:t>Wdrożenie projektów spełniających powyższe kryterium ma na celu zwiększenie zdolności osób pracujących o niskich kwalifikacjach zawodowych (wykształcenie do poziomu ISCED 3 włącznie zgodnie z Międzynarodową Standardową Klasyfikacją Kształcenia (ISCED 2011)) do utrzymania aktywności zawodowej na rynku pracy (…)”</a:t>
          </a:r>
          <a:r>
            <a:rPr lang="pl-PL" sz="1800" i="1" dirty="0" smtClean="0"/>
            <a:t>.</a:t>
          </a:r>
          <a:endParaRPr lang="pl-PL" sz="18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193533" custScaleY="461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193533" custScaleY="1361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E555ACD-5E65-4066-9748-7036D5906196}" type="presOf" srcId="{A9813352-8C17-4A1E-97D4-C0598418626E}" destId="{F7E4BDD0-147D-48B5-A85A-EEFCE7F2B3B8}" srcOrd="0" destOrd="0" presId="urn:microsoft.com/office/officeart/2005/8/layout/default#2"/>
    <dgm:cxn modelId="{B2F36296-AAD5-4E3B-B7B2-9CEA15C72681}" type="presOf" srcId="{44841B37-B60F-459A-9B05-647D888369D5}" destId="{B6BC5CC8-E66B-43A9-9E8A-389E4F45DDEE}" srcOrd="0" destOrd="0" presId="urn:microsoft.com/office/officeart/2005/8/layout/default#2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C35748BB-F859-4A69-974B-D9356023A890}" type="presOf" srcId="{86F44D94-4476-40DC-8AEA-993C401F3AE5}" destId="{1DBF03CB-C015-4DE7-B981-F5219045B19E}" srcOrd="0" destOrd="0" presId="urn:microsoft.com/office/officeart/2005/8/layout/default#2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F4E85B06-E70B-49C4-BF1C-1BE44614CCAD}" type="presParOf" srcId="{1DBF03CB-C015-4DE7-B981-F5219045B19E}" destId="{F7E4BDD0-147D-48B5-A85A-EEFCE7F2B3B8}" srcOrd="0" destOrd="0" presId="urn:microsoft.com/office/officeart/2005/8/layout/default#2"/>
    <dgm:cxn modelId="{D6D75C49-904D-42DC-99B6-774338B392B6}" type="presParOf" srcId="{1DBF03CB-C015-4DE7-B981-F5219045B19E}" destId="{D6543358-A70E-4B31-BF5B-43B4F4E3AADF}" srcOrd="1" destOrd="0" presId="urn:microsoft.com/office/officeart/2005/8/layout/default#2"/>
    <dgm:cxn modelId="{97411003-AB71-4762-8DAA-5789E5369183}" type="presParOf" srcId="{1DBF03CB-C015-4DE7-B981-F5219045B19E}" destId="{B6BC5CC8-E66B-43A9-9E8A-389E4F45DDEE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800" dirty="0" smtClean="0"/>
            <a:t>Treść uwagi: </a:t>
          </a:r>
        </a:p>
        <a:p>
          <a:r>
            <a:rPr lang="pl-PL" sz="1800" dirty="0" smtClean="0"/>
            <a:t>„</a:t>
          </a:r>
          <a:r>
            <a:rPr lang="pl-PL" sz="1800" i="1" dirty="0" smtClean="0"/>
            <a:t>Prosimy o informacje na jakiej podstawie został wyznaczony wskaźnik procentowy udziału osób powyżej 50 roku życia. Wyznaczona wartość minimum jest niska, w związku z czym nie gwarantuje koncentracji</a:t>
          </a:r>
          <a:r>
            <a:rPr lang="pl-PL" sz="1800" dirty="0" smtClean="0"/>
            <a:t>.”</a:t>
          </a:r>
          <a:endParaRPr lang="pl-PL" sz="18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1800" dirty="0" smtClean="0"/>
            <a:t>Wyjaśnienie:</a:t>
          </a:r>
        </a:p>
        <a:p>
          <a:r>
            <a:rPr lang="pl-PL" sz="1800" i="1" dirty="0" smtClean="0"/>
            <a:t>Do obliczenia liczby osób w wieku 50 lat i więcej objętych wsparciem, wykorzystano dane ww. programu. Do końca 2013 r. osób objętych wsparciem w programie było łącznie 48 344 osób. Z tej grupy osób pracujących (łącznie z pracującymi na własny rachunek) w wieku 50 lat i więcej, bez uwzględnienia dużych firm było: 2 996.  Wskaźnik osób w wieku 50 lat i więcej objętych wsparciem (bez dużych firm) wyniósł: 2996 / 26613 = 11,25%.</a:t>
          </a:r>
          <a:endParaRPr lang="pl-PL" sz="18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224808" custScaleY="96972" custLinFactNeighborX="1147" custLinFactNeighborY="88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223308" custScaleY="157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4EEE6A-9946-4D75-AC92-473A30A253D1}" type="presOf" srcId="{86F44D94-4476-40DC-8AEA-993C401F3AE5}" destId="{1DBF03CB-C015-4DE7-B981-F5219045B19E}" srcOrd="0" destOrd="0" presId="urn:microsoft.com/office/officeart/2005/8/layout/default#3"/>
    <dgm:cxn modelId="{C1648612-B58A-49D2-BC05-76493949E7F1}" type="presOf" srcId="{44841B37-B60F-459A-9B05-647D888369D5}" destId="{B6BC5CC8-E66B-43A9-9E8A-389E4F45DDEE}" srcOrd="0" destOrd="0" presId="urn:microsoft.com/office/officeart/2005/8/layout/default#3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53AD57BA-FC17-4D2E-B53E-90610BFD781B}" type="presOf" srcId="{A9813352-8C17-4A1E-97D4-C0598418626E}" destId="{F7E4BDD0-147D-48B5-A85A-EEFCE7F2B3B8}" srcOrd="0" destOrd="0" presId="urn:microsoft.com/office/officeart/2005/8/layout/default#3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58256E1F-15C8-42F9-AA52-6C7F9C20E3F6}" type="presParOf" srcId="{1DBF03CB-C015-4DE7-B981-F5219045B19E}" destId="{F7E4BDD0-147D-48B5-A85A-EEFCE7F2B3B8}" srcOrd="0" destOrd="0" presId="urn:microsoft.com/office/officeart/2005/8/layout/default#3"/>
    <dgm:cxn modelId="{8D14AD5C-BEA8-4A07-BA6E-70D8A525FAE0}" type="presParOf" srcId="{1DBF03CB-C015-4DE7-B981-F5219045B19E}" destId="{D6543358-A70E-4B31-BF5B-43B4F4E3AADF}" srcOrd="1" destOrd="0" presId="urn:microsoft.com/office/officeart/2005/8/layout/default#3"/>
    <dgm:cxn modelId="{8EFA18E8-2FD3-4D0C-BC4A-CAEF7D84377A}" type="presParOf" srcId="{1DBF03CB-C015-4DE7-B981-F5219045B19E}" destId="{B6BC5CC8-E66B-43A9-9E8A-389E4F45DDEE}" srcOrd="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800" dirty="0" smtClean="0"/>
            <a:t>Treść uwagi: </a:t>
          </a:r>
        </a:p>
        <a:p>
          <a:r>
            <a:rPr lang="pl-PL" sz="1800" dirty="0" smtClean="0"/>
            <a:t>„</a:t>
          </a:r>
          <a:r>
            <a:rPr lang="pl-PL" sz="1800" i="1" dirty="0" smtClean="0"/>
            <a:t>Dla kryterium dostępu 7 brak informacji w czwartej kolumnie tabeli.</a:t>
          </a:r>
          <a:r>
            <a:rPr lang="pl-PL" sz="1800" dirty="0" smtClean="0"/>
            <a:t>”</a:t>
          </a:r>
          <a:endParaRPr lang="pl-PL" sz="18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1800" dirty="0" smtClean="0"/>
            <a:t>Wyjaśnienie:</a:t>
          </a:r>
        </a:p>
        <a:p>
          <a:r>
            <a:rPr lang="pl-PL" sz="1800" i="1" dirty="0" smtClean="0"/>
            <a:t>Uwagę uwzględniono – uzupełniono zapis w:</a:t>
          </a:r>
        </a:p>
        <a:p>
          <a:r>
            <a:rPr lang="pl-PL" sz="1800" i="1" dirty="0" smtClean="0"/>
            <a:t>  </a:t>
          </a:r>
          <a:r>
            <a:rPr lang="pl-PL" sz="1800" b="1" i="0" dirty="0" smtClean="0"/>
            <a:t>Kolumna TAK/NIE/</a:t>
          </a:r>
          <a:r>
            <a:rPr lang="pl-PL" sz="1800" b="1" i="0" dirty="0" err="1" smtClean="0"/>
            <a:t>NIE</a:t>
          </a:r>
          <a:r>
            <a:rPr lang="pl-PL" sz="1800" b="1" i="0" dirty="0" smtClean="0"/>
            <a:t> DOTYCZY:</a:t>
          </a:r>
        </a:p>
        <a:p>
          <a:r>
            <a:rPr lang="pl-PL" sz="1800" dirty="0" smtClean="0"/>
            <a:t>TAK/ NIE</a:t>
          </a:r>
        </a:p>
        <a:p>
          <a:r>
            <a:rPr lang="pl-PL" sz="1800" dirty="0" smtClean="0"/>
            <a:t>Niespełnienie kryterium skutkuje odrzuceniem wniosku</a:t>
          </a:r>
          <a:endParaRPr lang="pl-PL" sz="18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224808" custScaleY="96972" custLinFactNeighborX="1147" custLinFactNeighborY="88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223308" custScaleY="157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67EF2E6-683A-4347-80A5-F7EC003003C5}" type="presOf" srcId="{A9813352-8C17-4A1E-97D4-C0598418626E}" destId="{F7E4BDD0-147D-48B5-A85A-EEFCE7F2B3B8}" srcOrd="0" destOrd="0" presId="urn:microsoft.com/office/officeart/2005/8/layout/default#4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3BF51D96-AF4D-4DBE-BA58-9E2E5CC785FE}" type="presOf" srcId="{44841B37-B60F-459A-9B05-647D888369D5}" destId="{B6BC5CC8-E66B-43A9-9E8A-389E4F45DDEE}" srcOrd="0" destOrd="0" presId="urn:microsoft.com/office/officeart/2005/8/layout/default#4"/>
    <dgm:cxn modelId="{F324C96D-D111-4404-921A-B87737FA5E87}" type="presOf" srcId="{86F44D94-4476-40DC-8AEA-993C401F3AE5}" destId="{1DBF03CB-C015-4DE7-B981-F5219045B19E}" srcOrd="0" destOrd="0" presId="urn:microsoft.com/office/officeart/2005/8/layout/default#4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8DA9DA1A-B501-48EC-B79C-6B327C97EC53}" type="presParOf" srcId="{1DBF03CB-C015-4DE7-B981-F5219045B19E}" destId="{F7E4BDD0-147D-48B5-A85A-EEFCE7F2B3B8}" srcOrd="0" destOrd="0" presId="urn:microsoft.com/office/officeart/2005/8/layout/default#4"/>
    <dgm:cxn modelId="{869E51D4-B98F-4E4D-BF6F-0B7D39C1EF4C}" type="presParOf" srcId="{1DBF03CB-C015-4DE7-B981-F5219045B19E}" destId="{D6543358-A70E-4B31-BF5B-43B4F4E3AADF}" srcOrd="1" destOrd="0" presId="urn:microsoft.com/office/officeart/2005/8/layout/default#4"/>
    <dgm:cxn modelId="{3C5E6BA6-928E-4BAD-9829-F9DE90DB7205}" type="presParOf" srcId="{1DBF03CB-C015-4DE7-B981-F5219045B19E}" destId="{B6BC5CC8-E66B-43A9-9E8A-389E4F45DDEE}" srcOrd="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800" dirty="0" smtClean="0"/>
            <a:t>Treść uwagi: </a:t>
          </a:r>
        </a:p>
        <a:p>
          <a:r>
            <a:rPr lang="pl-PL" sz="1800" dirty="0" smtClean="0"/>
            <a:t>„</a:t>
          </a:r>
          <a:r>
            <a:rPr lang="pl-PL" sz="1800" i="1" dirty="0" smtClean="0"/>
            <a:t>Przeciwnie do wyjaśnienia zawartego w definicji, możliwość wielokrotnego ubiegania się o dofinansowanie utrudnia ocenę zdolności beneficjenta do realizacji wielu projektów jednocześnie. Definicja powinna wyjaśniać w jaki sposób ten problem zostanie zaadresowany.</a:t>
          </a:r>
          <a:r>
            <a:rPr lang="pl-PL" sz="1800" dirty="0" smtClean="0"/>
            <a:t>”</a:t>
          </a:r>
          <a:endParaRPr lang="pl-PL" sz="18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1800" dirty="0" smtClean="0"/>
            <a:t>Wyjaśnienie:</a:t>
          </a:r>
        </a:p>
        <a:p>
          <a:r>
            <a:rPr lang="pl-PL" sz="1800" i="1" dirty="0" smtClean="0"/>
            <a:t>Uwagi nie uwzględniono – </a:t>
          </a:r>
          <a:r>
            <a:rPr lang="pl-PL" sz="1800" dirty="0" smtClean="0"/>
            <a:t>Potencjał wnioskodawcy będzie badany w odniesieniu do konkretnego subregionu, zgodnie z brzmieniem kryterium: </a:t>
          </a:r>
          <a:r>
            <a:rPr lang="pl-PL" sz="1800" i="1" dirty="0" smtClean="0"/>
            <a:t>„(…)możliwe jest podpisanie umowy </a:t>
          </a:r>
          <a:r>
            <a:rPr lang="pl-PL" sz="1800" b="1" i="1" dirty="0" smtClean="0"/>
            <a:t>tylko z jednym beneficjentem (operatorem) na jeden subregion, niezależnie od liczby projektów beneficjenta</a:t>
          </a:r>
          <a:r>
            <a:rPr lang="pl-PL" sz="1800" i="1" dirty="0" smtClean="0"/>
            <a:t> (operatora), które zostały ocenione pozytywnie</a:t>
          </a:r>
          <a:r>
            <a:rPr lang="pl-PL" sz="1800" dirty="0" smtClean="0"/>
            <a:t>”. </a:t>
          </a:r>
          <a:endParaRPr lang="pl-PL" sz="18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224808" custScaleY="96972" custLinFactNeighborX="1147" custLinFactNeighborY="88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223308" custScaleY="157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0D691B-E4BF-413F-8738-805852876E9F}" type="presOf" srcId="{86F44D94-4476-40DC-8AEA-993C401F3AE5}" destId="{1DBF03CB-C015-4DE7-B981-F5219045B19E}" srcOrd="0" destOrd="0" presId="urn:microsoft.com/office/officeart/2005/8/layout/default#5"/>
    <dgm:cxn modelId="{E8636D74-057F-4363-8B71-2198CC5EEF12}" type="presOf" srcId="{A9813352-8C17-4A1E-97D4-C0598418626E}" destId="{F7E4BDD0-147D-48B5-A85A-EEFCE7F2B3B8}" srcOrd="0" destOrd="0" presId="urn:microsoft.com/office/officeart/2005/8/layout/default#5"/>
    <dgm:cxn modelId="{0CC41D93-F50A-4222-8DC4-135FFEAF94D6}" type="presOf" srcId="{44841B37-B60F-459A-9B05-647D888369D5}" destId="{B6BC5CC8-E66B-43A9-9E8A-389E4F45DDEE}" srcOrd="0" destOrd="0" presId="urn:microsoft.com/office/officeart/2005/8/layout/default#5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D8A5BCB1-FE58-4F73-BB1E-4CBF48056C0B}" type="presParOf" srcId="{1DBF03CB-C015-4DE7-B981-F5219045B19E}" destId="{F7E4BDD0-147D-48B5-A85A-EEFCE7F2B3B8}" srcOrd="0" destOrd="0" presId="urn:microsoft.com/office/officeart/2005/8/layout/default#5"/>
    <dgm:cxn modelId="{C923C269-3783-41C4-BEF7-DFB068EC522A}" type="presParOf" srcId="{1DBF03CB-C015-4DE7-B981-F5219045B19E}" destId="{D6543358-A70E-4B31-BF5B-43B4F4E3AADF}" srcOrd="1" destOrd="0" presId="urn:microsoft.com/office/officeart/2005/8/layout/default#5"/>
    <dgm:cxn modelId="{8001760D-85BF-4A0A-974C-1CE7B770D776}" type="presParOf" srcId="{1DBF03CB-C015-4DE7-B981-F5219045B19E}" destId="{B6BC5CC8-E66B-43A9-9E8A-389E4F45DDEE}" srcOrd="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dirty="0" smtClean="0"/>
            <a:t>Treść uwagi: </a:t>
          </a:r>
        </a:p>
        <a:p>
          <a:r>
            <a:rPr lang="pl-PL" sz="1600" dirty="0" smtClean="0"/>
            <a:t>„</a:t>
          </a:r>
          <a:r>
            <a:rPr lang="pl-PL" sz="1600" i="1" dirty="0" smtClean="0"/>
            <a:t>W związku z tym ze nie istnieje definicja legalna instytucji otoczenia biznesu, odwołanie do nich w nazwie kryterium nie jest jednoznaczne.</a:t>
          </a:r>
          <a:r>
            <a:rPr lang="pl-PL" sz="1600" dirty="0" smtClean="0"/>
            <a:t>”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pPr algn="ctr"/>
          <a:r>
            <a:rPr lang="pl-PL" sz="1800" dirty="0" smtClean="0"/>
            <a:t>Wyjaśnienie:</a:t>
          </a:r>
        </a:p>
        <a:p>
          <a:pPr algn="ctr"/>
          <a:r>
            <a:rPr lang="pl-PL" sz="1400" i="1" dirty="0" smtClean="0"/>
            <a:t>Uwagę częściowo uwzględniono – W definicji kryterium dodano zapis:  </a:t>
          </a:r>
        </a:p>
        <a:p>
          <a:pPr algn="just"/>
          <a:r>
            <a:rPr lang="pl-PL" sz="1400" dirty="0" smtClean="0"/>
            <a:t>Pod pojęciem instytucji otoczenia biznesu rozumie się:</a:t>
          </a:r>
        </a:p>
        <a:p>
          <a:pPr algn="just"/>
          <a:r>
            <a:rPr lang="pl-PL" sz="1400" dirty="0" smtClean="0"/>
            <a:t>Ośrodki przedsiębiorczości – szeroka promocja i inkubacja przedsiębiorczości (często w grupach dyskryminowanych), dostarczanie usług wsparcia do małych firm i aktywizacja rozwoju regionów peryferyjnych lub dotkniętych kryzysem strukturalnym;</a:t>
          </a:r>
        </a:p>
        <a:p>
          <a:pPr algn="just"/>
          <a:r>
            <a:rPr lang="pl-PL" sz="1400" dirty="0" smtClean="0"/>
            <a:t>Ośrodki innowacji – szeroka promocja i inkubacja innowacyjnej przedsiębiorczości, transfer technologii i dostarczanie usług proinnowacyjnych, aktywizacja przedsiębiorczości akademickiej i współpracy nauki z biznesem;</a:t>
          </a:r>
        </a:p>
        <a:p>
          <a:pPr algn="just"/>
          <a:r>
            <a:rPr lang="pl-PL" sz="1400" dirty="0" smtClean="0"/>
            <a:t>Instytucje finansowe – ułatwienie dostępu do finansowania działalności nowo powstałych oraz małych firm bez historii kredytowej, dostarczanie usług finansowych dostosowanych do specyfiki innowacyjnych przedsięwzięć gospodarczych.  </a:t>
          </a:r>
          <a:endParaRPr lang="pl-PL" sz="14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505541" custScaleY="95926" custLinFactNeighborX="1303" custLinFactNeighborY="-2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508147" custScaleY="3628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CC66F1F-0CCF-4EE4-B1BB-2114394E742F}" type="presOf" srcId="{A9813352-8C17-4A1E-97D4-C0598418626E}" destId="{F7E4BDD0-147D-48B5-A85A-EEFCE7F2B3B8}" srcOrd="0" destOrd="0" presId="urn:microsoft.com/office/officeart/2005/8/layout/default#6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86DA91F0-9DF8-485B-B2D8-96CC7E811874}" type="presOf" srcId="{86F44D94-4476-40DC-8AEA-993C401F3AE5}" destId="{1DBF03CB-C015-4DE7-B981-F5219045B19E}" srcOrd="0" destOrd="0" presId="urn:microsoft.com/office/officeart/2005/8/layout/default#6"/>
    <dgm:cxn modelId="{9B2C7907-5F08-4048-AF6C-D9AFAF592A78}" type="presOf" srcId="{44841B37-B60F-459A-9B05-647D888369D5}" destId="{B6BC5CC8-E66B-43A9-9E8A-389E4F45DDEE}" srcOrd="0" destOrd="0" presId="urn:microsoft.com/office/officeart/2005/8/layout/default#6"/>
    <dgm:cxn modelId="{A67D72E2-80AC-4B33-BEA0-5182D58F8072}" type="presParOf" srcId="{1DBF03CB-C015-4DE7-B981-F5219045B19E}" destId="{F7E4BDD0-147D-48B5-A85A-EEFCE7F2B3B8}" srcOrd="0" destOrd="0" presId="urn:microsoft.com/office/officeart/2005/8/layout/default#6"/>
    <dgm:cxn modelId="{2019BCAC-3B18-41F9-AD25-F2BCC87C206E}" type="presParOf" srcId="{1DBF03CB-C015-4DE7-B981-F5219045B19E}" destId="{D6543358-A70E-4B31-BF5B-43B4F4E3AADF}" srcOrd="1" destOrd="0" presId="urn:microsoft.com/office/officeart/2005/8/layout/default#6"/>
    <dgm:cxn modelId="{55D224FD-FFF7-4845-82D6-50867FDB0A51}" type="presParOf" srcId="{1DBF03CB-C015-4DE7-B981-F5219045B19E}" destId="{B6BC5CC8-E66B-43A9-9E8A-389E4F45DDEE}" srcOrd="2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dirty="0" smtClean="0"/>
            <a:t>Treść uwagi: </a:t>
          </a:r>
        </a:p>
        <a:p>
          <a:r>
            <a:rPr lang="pl-PL" sz="1600" dirty="0" smtClean="0"/>
            <a:t>„</a:t>
          </a:r>
          <a:r>
            <a:rPr lang="pl-PL" sz="1600" i="1" dirty="0" smtClean="0"/>
            <a:t>W związku z tym że nie istnieje definicja legalna instytucji otoczenia biznesu, odwołanie do nich w nazwie kryterium nie jest jednoznaczne.</a:t>
          </a:r>
          <a:r>
            <a:rPr lang="pl-PL" sz="1600" dirty="0" smtClean="0"/>
            <a:t>”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pPr algn="ctr"/>
          <a:r>
            <a:rPr lang="pl-PL" sz="1800" dirty="0" smtClean="0"/>
            <a:t>Wyjaśnienie:</a:t>
          </a:r>
        </a:p>
        <a:p>
          <a:pPr algn="ctr"/>
          <a:r>
            <a:rPr lang="pl-PL" sz="1400" dirty="0" smtClean="0"/>
            <a:t>Pojęcie Instytucji otoczenia biznesu zaczerpnięto z portalu </a:t>
          </a:r>
          <a:r>
            <a:rPr lang="pl-PL" sz="1400" dirty="0" err="1" smtClean="0">
              <a:hlinkClick xmlns:r="http://schemas.openxmlformats.org/officeDocument/2006/relationships" r:id="rId1"/>
            </a:rPr>
            <a:t>www.pi.gov.pl</a:t>
          </a:r>
          <a:r>
            <a:rPr lang="pl-PL" sz="1400" dirty="0" smtClean="0"/>
            <a:t>. </a:t>
          </a:r>
        </a:p>
        <a:p>
          <a:pPr algn="ctr"/>
          <a:r>
            <a:rPr lang="pl-PL" sz="1400" dirty="0" smtClean="0"/>
            <a:t>Pojęcie instytucji otoczenia biznesu występuję również w Umowie Partnerstwa, Regionalnym Programie Operacyjnym Województwa Podkarpackiego, Rozporządzeniach UE (otoczenie biznesu), jest powszechnie używane. Ponadto, jak wskazano w definicji kryterium, pod uwagę brane będzie doświadczenie w prowadzeniu działalności w obszarze merytorycznym, którego dotyczy projekt</a:t>
          </a:r>
          <a:r>
            <a:rPr lang="pl-PL" sz="1400" i="1" dirty="0" smtClean="0"/>
            <a:t> (świadczenie usług rozwojowych na rzecz MSP, tworzenie systemów dystrybucji środków finansowych na rzecz MŚP)</a:t>
          </a:r>
          <a:r>
            <a:rPr lang="pl-PL" sz="1400" dirty="0" smtClean="0"/>
            <a:t>” – w związku z czym kryterium nie określa statusu jednostki a jedynie zakres jej zainteresowań. </a:t>
          </a:r>
          <a:endParaRPr lang="pl-PL" sz="14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501694" custScaleY="95926" custLinFactNeighborX="750" custLinFactNeighborY="-15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503194" custScaleY="3628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28BE99F-D414-46B7-80C3-185B9D6D8674}" type="presOf" srcId="{44841B37-B60F-459A-9B05-647D888369D5}" destId="{B6BC5CC8-E66B-43A9-9E8A-389E4F45DDEE}" srcOrd="0" destOrd="0" presId="urn:microsoft.com/office/officeart/2005/8/layout/default#7"/>
    <dgm:cxn modelId="{25289E2C-D24E-4DBA-AEF2-874273A89FE1}" type="presOf" srcId="{A9813352-8C17-4A1E-97D4-C0598418626E}" destId="{F7E4BDD0-147D-48B5-A85A-EEFCE7F2B3B8}" srcOrd="0" destOrd="0" presId="urn:microsoft.com/office/officeart/2005/8/layout/default#7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CC7EC1B2-A336-4924-9C40-D0D0CAE0EE42}" type="presOf" srcId="{86F44D94-4476-40DC-8AEA-993C401F3AE5}" destId="{1DBF03CB-C015-4DE7-B981-F5219045B19E}" srcOrd="0" destOrd="0" presId="urn:microsoft.com/office/officeart/2005/8/layout/default#7"/>
    <dgm:cxn modelId="{19562B6D-B908-4AB1-8228-CB77DCB979EE}" type="presParOf" srcId="{1DBF03CB-C015-4DE7-B981-F5219045B19E}" destId="{F7E4BDD0-147D-48B5-A85A-EEFCE7F2B3B8}" srcOrd="0" destOrd="0" presId="urn:microsoft.com/office/officeart/2005/8/layout/default#7"/>
    <dgm:cxn modelId="{4D2F5576-49DA-42CB-9D0B-A7EBD26F75AE}" type="presParOf" srcId="{1DBF03CB-C015-4DE7-B981-F5219045B19E}" destId="{D6543358-A70E-4B31-BF5B-43B4F4E3AADF}" srcOrd="1" destOrd="0" presId="urn:microsoft.com/office/officeart/2005/8/layout/default#7"/>
    <dgm:cxn modelId="{2EB0328D-4F29-4508-BE1F-7622BEBF4C7C}" type="presParOf" srcId="{1DBF03CB-C015-4DE7-B981-F5219045B19E}" destId="{B6BC5CC8-E66B-43A9-9E8A-389E4F45DDEE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600" dirty="0" smtClean="0"/>
            <a:t>Treść uwagi: </a:t>
          </a:r>
        </a:p>
        <a:p>
          <a:r>
            <a:rPr lang="pl-PL" sz="1600" dirty="0" smtClean="0"/>
            <a:t>„</a:t>
          </a:r>
          <a:r>
            <a:rPr lang="pl-PL" sz="1600" i="1" dirty="0" smtClean="0"/>
            <a:t>Nie jest zrozumiale, dlaczego prezentacja dokumentów ma się odbywać na wezwanie IOK. Dokumenty te powinny być z góry określone, tak aby beneficjent wiedział czy spełnia kryteria i wszystkie punkty co do których ma przedstawić analizę określone np. w regulaminie konkursu</a:t>
          </a:r>
          <a:r>
            <a:rPr lang="pl-PL" sz="1600" dirty="0" smtClean="0"/>
            <a:t>.”</a:t>
          </a:r>
          <a:endParaRPr lang="pl-PL" sz="16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pPr algn="ctr"/>
          <a:r>
            <a:rPr lang="pl-PL" sz="1800" dirty="0" smtClean="0"/>
            <a:t>Wyjaśnienie:</a:t>
          </a:r>
        </a:p>
        <a:p>
          <a:pPr algn="ctr"/>
          <a:r>
            <a:rPr lang="pl-PL" sz="1400" i="1" dirty="0" smtClean="0">
              <a:solidFill>
                <a:schemeClr val="bg1"/>
              </a:solidFill>
            </a:rPr>
            <a:t>Uwaga uwzględniona - </a:t>
          </a:r>
          <a:r>
            <a:rPr lang="pl-PL" sz="1400" dirty="0" smtClean="0"/>
            <a:t>Weryfikacja spełnienia kryterium będzie odbywać się na podstawie dokumentów, potwierdzających, że beneficjent – operator świadczył usługi na rzecz MŚP. Na wezwanie Instytucji Organizującej Konkurs (IOK) wnioskodawca jest zobowiązany do przedstawienia dokumentów w wymaganej przez IOK formie (</a:t>
          </a:r>
          <a:r>
            <a:rPr lang="pl-PL" sz="1400" i="1" dirty="0" smtClean="0"/>
            <a:t>umowy, referencje – w przypadku referencji powinny one potwierdzać zakończone działania na rzecz MŚP i zawierać informację o kwotach zrealizowanych działań, założonych celach i rezultatach, stopniu ich osiągnięcia</a:t>
          </a:r>
          <a:r>
            <a:rPr lang="pl-PL" sz="1400" dirty="0" smtClean="0"/>
            <a:t>), z jednostek, mogących potwierdzić wskazane we wniosku doświadczenie.  </a:t>
          </a:r>
          <a:endParaRPr lang="pl-PL" sz="1400" dirty="0">
            <a:solidFill>
              <a:srgbClr val="FFFF00"/>
            </a:solidFill>
          </a:endParaRPr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2" custScaleX="421641" custScaleY="135440" custLinFactNeighborX="3399" custLinFactNeighborY="69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543358-A70E-4B31-BF5B-43B4F4E3AADF}" type="pres">
      <dgm:prSet presAssocID="{21C63063-D499-4820-B081-58588564F848}" presName="sibTrans" presStyleCnt="0"/>
      <dgm:spPr/>
    </dgm:pt>
    <dgm:pt modelId="{B6BC5CC8-E66B-43A9-9E8A-389E4F45DDEE}" type="pres">
      <dgm:prSet presAssocID="{44841B37-B60F-459A-9B05-647D888369D5}" presName="node" presStyleLbl="node1" presStyleIdx="1" presStyleCnt="2" custScaleX="423140" custScaleY="2266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4CA060-854F-44C5-9E8F-C0EE1E3378C6}" type="presOf" srcId="{86F44D94-4476-40DC-8AEA-993C401F3AE5}" destId="{1DBF03CB-C015-4DE7-B981-F5219045B19E}" srcOrd="0" destOrd="0" presId="urn:microsoft.com/office/officeart/2005/8/layout/default#8"/>
    <dgm:cxn modelId="{38738159-4D06-4FB7-A86D-443231941A67}" type="presOf" srcId="{44841B37-B60F-459A-9B05-647D888369D5}" destId="{B6BC5CC8-E66B-43A9-9E8A-389E4F45DDEE}" srcOrd="0" destOrd="0" presId="urn:microsoft.com/office/officeart/2005/8/layout/default#8"/>
    <dgm:cxn modelId="{C36D5250-7F83-42E8-B58F-854B1F90E28E}" type="presOf" srcId="{A9813352-8C17-4A1E-97D4-C0598418626E}" destId="{F7E4BDD0-147D-48B5-A85A-EEFCE7F2B3B8}" srcOrd="0" destOrd="0" presId="urn:microsoft.com/office/officeart/2005/8/layout/default#8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72F6EA48-E1C7-4915-AD66-B7E9B7912FA2}" srcId="{86F44D94-4476-40DC-8AEA-993C401F3AE5}" destId="{44841B37-B60F-459A-9B05-647D888369D5}" srcOrd="1" destOrd="0" parTransId="{A994F8ED-B9B8-4195-A6A9-A0182FFF265B}" sibTransId="{CE267E29-6A90-4A44-A32C-4EF5464895D2}"/>
    <dgm:cxn modelId="{E3B7B509-2F5C-4450-B0ED-794D06F835E1}" type="presParOf" srcId="{1DBF03CB-C015-4DE7-B981-F5219045B19E}" destId="{F7E4BDD0-147D-48B5-A85A-EEFCE7F2B3B8}" srcOrd="0" destOrd="0" presId="urn:microsoft.com/office/officeart/2005/8/layout/default#8"/>
    <dgm:cxn modelId="{8134BFF8-8DC2-4AD3-922B-C5CD98F7D0DA}" type="presParOf" srcId="{1DBF03CB-C015-4DE7-B981-F5219045B19E}" destId="{D6543358-A70E-4B31-BF5B-43B4F4E3AADF}" srcOrd="1" destOrd="0" presId="urn:microsoft.com/office/officeart/2005/8/layout/default#8"/>
    <dgm:cxn modelId="{A54ADE23-8A69-47EA-A820-B94C8DE4F1DD}" type="presParOf" srcId="{1DBF03CB-C015-4DE7-B981-F5219045B19E}" destId="{B6BC5CC8-E66B-43A9-9E8A-389E4F45DDEE}" srcOrd="2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1800" i="1" dirty="0" smtClean="0"/>
            <a:t>W związku z powyższym proponuje się </a:t>
          </a:r>
          <a:r>
            <a:rPr lang="pl-PL" sz="1800" i="1" u="sng" dirty="0" smtClean="0"/>
            <a:t>nazwę kryterium </a:t>
          </a:r>
          <a:r>
            <a:rPr lang="pl-PL" sz="1800" i="1" dirty="0" smtClean="0"/>
            <a:t>w brzmieniu: </a:t>
          </a:r>
        </a:p>
        <a:p>
          <a:r>
            <a:rPr lang="pl-PL" sz="1800" dirty="0" smtClean="0"/>
            <a:t>Beneficjent (operator) i/lub Partner na dzień złożenia wniosku o dofinansowanie posiada, co najmniej dwuletnie doświadczenie w prowadzeniu działalności w obszarze merytorycznym, którego dotyczy projekt (jako instytucja otoczenia biznesu).</a:t>
          </a:r>
          <a:endParaRPr lang="pl-PL" sz="18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476279" custScaleY="408370" custLinFactNeighborX="750" custLinFactNeighborY="-15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FF4C0695-1C27-4300-954C-3AA42D3CBA1E}" type="presOf" srcId="{A9813352-8C17-4A1E-97D4-C0598418626E}" destId="{F7E4BDD0-147D-48B5-A85A-EEFCE7F2B3B8}" srcOrd="0" destOrd="0" presId="urn:microsoft.com/office/officeart/2005/8/layout/default#9"/>
    <dgm:cxn modelId="{5DC871DF-853A-4CE5-BEA3-55820A53ABE2}" type="presOf" srcId="{86F44D94-4476-40DC-8AEA-993C401F3AE5}" destId="{1DBF03CB-C015-4DE7-B981-F5219045B19E}" srcOrd="0" destOrd="0" presId="urn:microsoft.com/office/officeart/2005/8/layout/default#9"/>
    <dgm:cxn modelId="{F8007200-EDD1-499F-AF51-96FC5188D5E3}" type="presParOf" srcId="{1DBF03CB-C015-4DE7-B981-F5219045B19E}" destId="{F7E4BDD0-147D-48B5-A85A-EEFCE7F2B3B8}" srcOrd="0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23668" y="496"/>
          <a:ext cx="6048662" cy="1875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Treść uwagi: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„</a:t>
          </a:r>
          <a:r>
            <a:rPr lang="pl-PL" sz="1800" i="1" kern="1200" dirty="0" smtClean="0"/>
            <a:t>Wskaźnik procentowy został opracowany na podstawie poprzedniej perspektywy finansowej. Prosimy o informacje jakie wartości przyjmował w przeszłości</a:t>
          </a:r>
          <a:r>
            <a:rPr lang="pl-PL" sz="1800" kern="1200" dirty="0" smtClean="0"/>
            <a:t>”.</a:t>
          </a:r>
          <a:endParaRPr lang="pl-PL" sz="1800" kern="1200" dirty="0"/>
        </a:p>
      </dsp:txBody>
      <dsp:txXfrm>
        <a:off x="23668" y="496"/>
        <a:ext cx="6048662" cy="1875234"/>
      </dsp:txXfrm>
    </dsp:sp>
    <dsp:sp modelId="{B6BC5CC8-E66B-43A9-9E8A-389E4F45DDEE}">
      <dsp:nvSpPr>
        <dsp:cNvPr id="0" name=""/>
        <dsp:cNvSpPr/>
      </dsp:nvSpPr>
      <dsp:spPr>
        <a:xfrm>
          <a:off x="23668" y="2188269"/>
          <a:ext cx="6048662" cy="1875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Wyjaśnienie: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smtClean="0"/>
            <a:t>Do końca 2013 r. pracowników MŚP objętych wsparciem w Programie było łącznie 26 613 osób. Z tej grupy osób pracujących o niskich kwalifikacjach było: 11 228. Wskaźnik osób pracujących o niskich kwalifikacjach wyniósł: 11 228/26 613 = 42%.</a:t>
          </a:r>
          <a:endParaRPr lang="pl-PL" sz="1800" kern="1200" dirty="0"/>
        </a:p>
      </dsp:txBody>
      <dsp:txXfrm>
        <a:off x="23668" y="2188269"/>
        <a:ext cx="6048662" cy="18752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626" y="152873"/>
          <a:ext cx="6094747" cy="871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Treść uwagi: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„</a:t>
          </a:r>
          <a:r>
            <a:rPr lang="pl-PL" sz="1800" i="1" kern="1200" dirty="0" smtClean="0"/>
            <a:t>Niskie kwalifikacje powinny zostać zdefiniowane według klasyfikacji ISCED</a:t>
          </a:r>
          <a:r>
            <a:rPr lang="pl-PL" sz="1800" kern="1200" dirty="0" smtClean="0"/>
            <a:t>.”</a:t>
          </a:r>
          <a:endParaRPr lang="pl-PL" sz="1800" kern="1200" dirty="0"/>
        </a:p>
      </dsp:txBody>
      <dsp:txXfrm>
        <a:off x="626" y="152873"/>
        <a:ext cx="6094747" cy="871485"/>
      </dsp:txXfrm>
    </dsp:sp>
    <dsp:sp modelId="{B6BC5CC8-E66B-43A9-9E8A-389E4F45DDEE}">
      <dsp:nvSpPr>
        <dsp:cNvPr id="0" name=""/>
        <dsp:cNvSpPr/>
      </dsp:nvSpPr>
      <dsp:spPr>
        <a:xfrm>
          <a:off x="626" y="1339279"/>
          <a:ext cx="6094747" cy="2571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Wyjaśnienie: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smtClean="0"/>
            <a:t>Uwagę uwzględniono – w definicji kryterium uzupełniono zapis: „(…) </a:t>
          </a:r>
          <a:r>
            <a:rPr lang="pl-PL" sz="1800" kern="1200" dirty="0" smtClean="0"/>
            <a:t>Wdrożenie projektów spełniających powyższe kryterium ma na celu zwiększenie zdolności osób pracujących o niskich kwalifikacjach zawodowych (wykształcenie do poziomu ISCED 3 włącznie zgodnie z Międzynarodową Standardową Klasyfikacją Kształcenia (ISCED 2011)) do utrzymania aktywności zawodowej na rynku pracy (…)”</a:t>
          </a:r>
          <a:r>
            <a:rPr lang="pl-PL" sz="1800" i="1" kern="1200" dirty="0" smtClean="0"/>
            <a:t>.</a:t>
          </a:r>
          <a:endParaRPr lang="pl-PL" sz="1800" kern="1200" dirty="0"/>
        </a:p>
      </dsp:txBody>
      <dsp:txXfrm>
        <a:off x="626" y="1339279"/>
        <a:ext cx="6094747" cy="2571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3380" y="144472"/>
          <a:ext cx="6082619" cy="157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Treść uwagi: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„</a:t>
          </a:r>
          <a:r>
            <a:rPr lang="pl-PL" sz="1800" i="1" kern="1200" dirty="0" smtClean="0"/>
            <a:t>Prosimy o informacje na jakiej podstawie został wyznaczony wskaźnik procentowy udziału osób powyżej 50 roku życia. Wyznaczona wartość minimum jest niska, w związku z czym nie gwarantuje koncentracji</a:t>
          </a:r>
          <a:r>
            <a:rPr lang="pl-PL" sz="1800" kern="1200" dirty="0" smtClean="0"/>
            <a:t>.”</a:t>
          </a:r>
          <a:endParaRPr lang="pl-PL" sz="1800" kern="1200" dirty="0"/>
        </a:p>
      </dsp:txBody>
      <dsp:txXfrm>
        <a:off x="13380" y="144472"/>
        <a:ext cx="6082619" cy="1574260"/>
      </dsp:txXfrm>
    </dsp:sp>
    <dsp:sp modelId="{B6BC5CC8-E66B-43A9-9E8A-389E4F45DDEE}">
      <dsp:nvSpPr>
        <dsp:cNvPr id="0" name=""/>
        <dsp:cNvSpPr/>
      </dsp:nvSpPr>
      <dsp:spPr>
        <a:xfrm>
          <a:off x="26982" y="1845841"/>
          <a:ext cx="6042034" cy="2561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Wyjaśnienie: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smtClean="0"/>
            <a:t>Do obliczenia liczby osób w wieku 50 lat i więcej objętych wsparciem, wykorzystano dane ww. programu. Do końca 2013 r. osób objętych wsparciem w programie było łącznie 48 344 osób. Z tej grupy osób pracujących (łącznie z pracującymi na własny rachunek) w wieku 50 lat i więcej, bez uwzględnienia dużych firm było: 2 996.  Wskaźnik osób w wieku 50 lat i więcej objętych wsparciem (bez dużych firm) wyniósł: 2996 / 26613 = 11,25%.</a:t>
          </a:r>
          <a:endParaRPr lang="pl-PL" sz="1800" kern="1200" dirty="0"/>
        </a:p>
      </dsp:txBody>
      <dsp:txXfrm>
        <a:off x="26982" y="1845841"/>
        <a:ext cx="6042034" cy="25614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3380" y="144472"/>
          <a:ext cx="6082619" cy="157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Treść uwagi: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„</a:t>
          </a:r>
          <a:r>
            <a:rPr lang="pl-PL" sz="1800" i="1" kern="1200" dirty="0" smtClean="0"/>
            <a:t>Dla kryterium dostępu 7 brak informacji w czwartej kolumnie tabeli.</a:t>
          </a:r>
          <a:r>
            <a:rPr lang="pl-PL" sz="1800" kern="1200" dirty="0" smtClean="0"/>
            <a:t>”</a:t>
          </a:r>
          <a:endParaRPr lang="pl-PL" sz="1800" kern="1200" dirty="0"/>
        </a:p>
      </dsp:txBody>
      <dsp:txXfrm>
        <a:off x="13380" y="144472"/>
        <a:ext cx="6082619" cy="1574260"/>
      </dsp:txXfrm>
    </dsp:sp>
    <dsp:sp modelId="{B6BC5CC8-E66B-43A9-9E8A-389E4F45DDEE}">
      <dsp:nvSpPr>
        <dsp:cNvPr id="0" name=""/>
        <dsp:cNvSpPr/>
      </dsp:nvSpPr>
      <dsp:spPr>
        <a:xfrm>
          <a:off x="26982" y="1845841"/>
          <a:ext cx="6042034" cy="2561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Wyjaśnienie: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smtClean="0"/>
            <a:t>Uwagę uwzględniono – uzupełniono zapis w: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smtClean="0"/>
            <a:t>  </a:t>
          </a:r>
          <a:r>
            <a:rPr lang="pl-PL" sz="1800" b="1" i="0" kern="1200" dirty="0" smtClean="0"/>
            <a:t>Kolumna TAK/NIE/</a:t>
          </a:r>
          <a:r>
            <a:rPr lang="pl-PL" sz="1800" b="1" i="0" kern="1200" dirty="0" err="1" smtClean="0"/>
            <a:t>NIE</a:t>
          </a:r>
          <a:r>
            <a:rPr lang="pl-PL" sz="1800" b="1" i="0" kern="1200" dirty="0" smtClean="0"/>
            <a:t> DOTYCZY: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TAK/ NIE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Niespełnienie kryterium skutkuje odrzuceniem wniosku</a:t>
          </a:r>
          <a:endParaRPr lang="pl-PL" sz="1800" kern="1200" dirty="0"/>
        </a:p>
      </dsp:txBody>
      <dsp:txXfrm>
        <a:off x="26982" y="1845841"/>
        <a:ext cx="6042034" cy="25614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3380" y="144472"/>
          <a:ext cx="6082619" cy="157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Treść uwagi: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„</a:t>
          </a:r>
          <a:r>
            <a:rPr lang="pl-PL" sz="1800" i="1" kern="1200" dirty="0" smtClean="0"/>
            <a:t>Przeciwnie do wyjaśnienia zawartego w definicji, możliwość wielokrotnego ubiegania się o dofinansowanie utrudnia ocenę zdolności beneficjenta do realizacji wielu projektów jednocześnie. Definicja powinna wyjaśniać w jaki sposób ten problem zostanie zaadresowany.</a:t>
          </a:r>
          <a:r>
            <a:rPr lang="pl-PL" sz="1800" kern="1200" dirty="0" smtClean="0"/>
            <a:t>”</a:t>
          </a:r>
          <a:endParaRPr lang="pl-PL" sz="1800" kern="1200" dirty="0"/>
        </a:p>
      </dsp:txBody>
      <dsp:txXfrm>
        <a:off x="13380" y="144472"/>
        <a:ext cx="6082619" cy="1574260"/>
      </dsp:txXfrm>
    </dsp:sp>
    <dsp:sp modelId="{B6BC5CC8-E66B-43A9-9E8A-389E4F45DDEE}">
      <dsp:nvSpPr>
        <dsp:cNvPr id="0" name=""/>
        <dsp:cNvSpPr/>
      </dsp:nvSpPr>
      <dsp:spPr>
        <a:xfrm>
          <a:off x="26982" y="1845841"/>
          <a:ext cx="6042034" cy="2561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Wyjaśnienie: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smtClean="0"/>
            <a:t>Uwagi nie uwzględniono – </a:t>
          </a:r>
          <a:r>
            <a:rPr lang="pl-PL" sz="1800" kern="1200" dirty="0" smtClean="0"/>
            <a:t>Potencjał wnioskodawcy będzie badany w odniesieniu do konkretnego subregionu, zgodnie z brzmieniem kryterium: </a:t>
          </a:r>
          <a:r>
            <a:rPr lang="pl-PL" sz="1800" i="1" kern="1200" dirty="0" smtClean="0"/>
            <a:t>„(…)możliwe jest podpisanie umowy </a:t>
          </a:r>
          <a:r>
            <a:rPr lang="pl-PL" sz="1800" b="1" i="1" kern="1200" dirty="0" smtClean="0"/>
            <a:t>tylko z jednym beneficjentem (operatorem) na jeden subregion, niezależnie od liczby projektów beneficjenta</a:t>
          </a:r>
          <a:r>
            <a:rPr lang="pl-PL" sz="1800" i="1" kern="1200" dirty="0" smtClean="0"/>
            <a:t> (operatora), które zostały ocenione pozytywnie</a:t>
          </a:r>
          <a:r>
            <a:rPr lang="pl-PL" sz="1800" kern="1200" dirty="0" smtClean="0"/>
            <a:t>”. </a:t>
          </a:r>
          <a:endParaRPr lang="pl-PL" sz="1800" kern="1200" dirty="0"/>
        </a:p>
      </dsp:txBody>
      <dsp:txXfrm>
        <a:off x="26982" y="1845841"/>
        <a:ext cx="6042034" cy="25614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10780" y="2"/>
          <a:ext cx="7522071" cy="856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Treść uwagi: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„</a:t>
          </a:r>
          <a:r>
            <a:rPr lang="pl-PL" sz="1600" i="1" kern="1200" dirty="0" smtClean="0"/>
            <a:t>W związku z tym ze nie istnieje definicja legalna instytucji otoczenia biznesu, odwołanie do nich w nazwie kryterium nie jest jednoznaczne.</a:t>
          </a:r>
          <a:r>
            <a:rPr lang="pl-PL" sz="1600" kern="1200" dirty="0" smtClean="0"/>
            <a:t>”</a:t>
          </a:r>
          <a:endParaRPr lang="pl-PL" sz="1600" kern="1200" dirty="0"/>
        </a:p>
      </dsp:txBody>
      <dsp:txXfrm>
        <a:off x="110780" y="2"/>
        <a:ext cx="7522071" cy="856384"/>
      </dsp:txXfrm>
    </dsp:sp>
    <dsp:sp modelId="{B6BC5CC8-E66B-43A9-9E8A-389E4F45DDEE}">
      <dsp:nvSpPr>
        <dsp:cNvPr id="0" name=""/>
        <dsp:cNvSpPr/>
      </dsp:nvSpPr>
      <dsp:spPr>
        <a:xfrm>
          <a:off x="72004" y="1007072"/>
          <a:ext cx="7560846" cy="3239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Wyjaśnienie: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/>
            <a:t>Uwagę częściowo uwzględniono – W definicji kryterium dodano zapis: 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Pod pojęciem instytucji otoczenia biznesu rozumie się: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Ośrodki przedsiębiorczości – szeroka promocja i inkubacja przedsiębiorczości (często w grupach dyskryminowanych), dostarczanie usług wsparcia do małych firm i aktywizacja rozwoju regionów peryferyjnych lub dotkniętych kryzysem strukturalnym;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Ośrodki innowacji – szeroka promocja i inkubacja innowacyjnej przedsiębiorczości, transfer technologii i dostarczanie usług proinnowacyjnych, aktywizacja przedsiębiorczości akademickiej i współpracy nauki z biznesem;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Instytucje finansowe – ułatwienie dostępu do finansowania działalności nowo powstałych oraz małych firm bez historii kredytowej, dostarczanie usług finansowych dostosowanych do specyfiki innowacyjnych przedsięwzięć gospodarczych.  </a:t>
          </a:r>
          <a:endParaRPr lang="pl-PL" sz="1400" kern="1200" dirty="0"/>
        </a:p>
      </dsp:txBody>
      <dsp:txXfrm>
        <a:off x="72004" y="1007072"/>
        <a:ext cx="7560846" cy="3239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1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1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1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7F1F2-9A2B-4530-91C5-D57C4BDC5026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BF3A2-733C-4D31-BE48-9829D8FC29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63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B13C6-9D0B-4B9E-98E5-9289FC90E8BC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8B59-72FD-4337-9A75-AD9C23E647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98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423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39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D649-94D8-4A36-A7A9-3DA531762409}" type="datetimeFigureOut">
              <a:rPr lang="pl-PL" smtClean="0"/>
              <a:pPr/>
              <a:t>2016-06-03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1019052" y="44624"/>
            <a:ext cx="7081340" cy="720080"/>
            <a:chOff x="616" y="13152"/>
            <a:chExt cx="10670" cy="1084"/>
          </a:xfrm>
        </p:grpSpPr>
        <p:pic>
          <p:nvPicPr>
            <p:cNvPr id="5" name="Obraz 3" descr="podkarpackie_przestrzen_otwart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5" y="13253"/>
              <a:ext cx="1792" cy="934"/>
            </a:xfrm>
            <a:prstGeom prst="rect">
              <a:avLst/>
            </a:prstGeom>
            <a:noFill/>
          </p:spPr>
        </p:pic>
        <p:pic>
          <p:nvPicPr>
            <p:cNvPr id="6" name="Obraz 1" descr="Logo UE Fundusz Społecz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86" y="13277"/>
              <a:ext cx="3000" cy="902"/>
            </a:xfrm>
            <a:prstGeom prst="rect">
              <a:avLst/>
            </a:prstGeom>
            <a:noFill/>
          </p:spPr>
        </p:pic>
        <p:pic>
          <p:nvPicPr>
            <p:cNvPr id="7" name="Obraz 2" descr="Logo FE Program Regional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6" y="13152"/>
              <a:ext cx="2114" cy="1084"/>
            </a:xfrm>
            <a:prstGeom prst="rect">
              <a:avLst/>
            </a:prstGeom>
            <a:noFill/>
          </p:spPr>
        </p:pic>
        <p:pic>
          <p:nvPicPr>
            <p:cNvPr id="8" name="Obraz 29" descr="wup-rzeszow-logo-poziom-kolor-rgb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22" y="13452"/>
              <a:ext cx="2588" cy="534"/>
            </a:xfrm>
            <a:prstGeom prst="rect">
              <a:avLst/>
            </a:prstGeom>
            <a:noFill/>
          </p:spPr>
        </p:pic>
      </p:grpSp>
      <p:sp>
        <p:nvSpPr>
          <p:cNvPr id="9" name="Prostokąt 8"/>
          <p:cNvSpPr/>
          <p:nvPr/>
        </p:nvSpPr>
        <p:spPr>
          <a:xfrm>
            <a:off x="1071538" y="1214422"/>
            <a:ext cx="707236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PROGRAM OPERACYJNY WOJEWÓDZTWA PODKARPACKIEGO NA LATA 2014-2020</a:t>
            </a:r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r>
              <a:rPr lang="x-none" sz="2000" b="1" smtClean="0"/>
              <a:t>OŚ PRIORYTETOWA </a:t>
            </a:r>
            <a:r>
              <a:rPr lang="pl-PL" sz="2000" b="1" dirty="0" smtClean="0"/>
              <a:t>VII. REGIONALNY RYNEK PRACY</a:t>
            </a:r>
          </a:p>
          <a:p>
            <a:pPr algn="ctr"/>
            <a:endParaRPr lang="pl-PL" sz="2000" b="1" dirty="0" smtClean="0"/>
          </a:p>
          <a:p>
            <a:pPr algn="ctr"/>
            <a:r>
              <a:rPr lang="pl-PL" sz="3200" b="1" i="1" dirty="0" smtClean="0"/>
              <a:t>Działanie 7.5 – Rozwój kompetencji pracowników sektora MŚP</a:t>
            </a:r>
          </a:p>
          <a:p>
            <a:pPr algn="ctr"/>
            <a:endParaRPr lang="pl-PL" sz="1100" b="1" i="1" dirty="0" smtClean="0"/>
          </a:p>
          <a:p>
            <a:pPr algn="ctr"/>
            <a:r>
              <a:rPr lang="pl-PL" sz="2000" b="1" dirty="0" smtClean="0"/>
              <a:t>OCENA FORMALNA</a:t>
            </a:r>
            <a:r>
              <a:rPr lang="pl-PL" sz="2000" b="1" i="1" dirty="0" smtClean="0"/>
              <a:t> - </a:t>
            </a:r>
            <a:r>
              <a:rPr lang="pl-PL" sz="2000" b="1" dirty="0" smtClean="0"/>
              <a:t>Kryteria specyficzne dostępu</a:t>
            </a:r>
          </a:p>
          <a:p>
            <a:pPr algn="ctr"/>
            <a:endParaRPr lang="pl-PL" i="1" dirty="0" smtClean="0"/>
          </a:p>
          <a:p>
            <a:pPr algn="ctr"/>
            <a:r>
              <a:rPr lang="pl-PL" sz="1600" b="1" i="1" dirty="0" smtClean="0"/>
              <a:t>Wojewódzki Urząd Pracy w Rzeszowie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6. Cd. do uwagi do kryterium nr 9: Beneficjent (operator) i/lub Partner na dzień złożenia wniosku o dofinansowanie posiada, co najmniej dwuletnie doświadczenie w prowadzeniu działalności w obszarze merytorycznym, którego dotyczy projekt (jako instytucja otoczenia biznesu).</a:t>
            </a:r>
            <a:endParaRPr lang="pl-PL" sz="16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99592" y="1628800"/>
          <a:ext cx="734481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6. Cd. do uwagi do kryterium nr 9: Beneficjent (operator) i/lub Partner na dzień złożenia wniosku o dofinansowanie posiada, co najmniej dwuletnie doświadczenie w prowadzeniu działalności w obszarze merytorycznym, którego dotyczy projekt (jako instytucja otoczenia biznesu).</a:t>
            </a:r>
            <a:endParaRPr lang="pl-PL" sz="16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 </a:t>
            </a:r>
            <a:r>
              <a:rPr lang="pl-PL" sz="1600" b="1" dirty="0" smtClean="0"/>
              <a:t>6. Cd. do uwagi do kryterium nr 9: Beneficjent (operator) i/lub Partner na dzień złożenia wniosku o dofinansowanie posiada, co najmniej dwuletnie doświadczenie w prowadzeniu działalności w obszarze merytorycznym, którego dotyczy projekt (jako instytucja otoczenia biznesu).</a:t>
            </a:r>
          </a:p>
          <a:p>
            <a:pPr algn="ctr"/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99592" y="1772816"/>
          <a:ext cx="741682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6. Cd. do uwagi do kryterium nr 9: Beneficjent (operator) i/lub Partner na dzień złożenia wniosku o dofinansowanie posiada, co najmniej dwuletnie doświadczenie w prowadzeniu działalności w obszarze merytorycznym, którego dotyczy projekt (jako instytucja otoczenia biznesu).</a:t>
            </a:r>
          </a:p>
          <a:p>
            <a:pPr algn="ctr"/>
            <a:r>
              <a:rPr lang="pl-PL" sz="1600" b="1" dirty="0" smtClean="0"/>
              <a:t>.</a:t>
            </a:r>
            <a:endParaRPr lang="pl-PL" sz="16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6. Cd. do uwagi do kryterium nr 9: Projekt zakłada realizację wsparcia w oparciu o funkcjonujący Rejestr Usług Rozwojowych.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7. Uwaga do kryteriów: 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19052" y="44624"/>
            <a:ext cx="7081340" cy="720080"/>
            <a:chOff x="616" y="13152"/>
            <a:chExt cx="10670" cy="1084"/>
          </a:xfrm>
        </p:grpSpPr>
        <p:pic>
          <p:nvPicPr>
            <p:cNvPr id="5" name="Obraz 3" descr="podkarpackie_przestrzen_otwart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5" y="13253"/>
              <a:ext cx="1792" cy="934"/>
            </a:xfrm>
            <a:prstGeom prst="rect">
              <a:avLst/>
            </a:prstGeom>
            <a:noFill/>
          </p:spPr>
        </p:pic>
        <p:pic>
          <p:nvPicPr>
            <p:cNvPr id="6" name="Obraz 1" descr="Logo UE Fundusz Społecz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86" y="13277"/>
              <a:ext cx="3000" cy="902"/>
            </a:xfrm>
            <a:prstGeom prst="rect">
              <a:avLst/>
            </a:prstGeom>
            <a:noFill/>
          </p:spPr>
        </p:pic>
        <p:pic>
          <p:nvPicPr>
            <p:cNvPr id="7" name="Obraz 2" descr="Logo FE Program Regional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6" y="13152"/>
              <a:ext cx="2114" cy="1084"/>
            </a:xfrm>
            <a:prstGeom prst="rect">
              <a:avLst/>
            </a:prstGeom>
            <a:noFill/>
          </p:spPr>
        </p:pic>
        <p:pic>
          <p:nvPicPr>
            <p:cNvPr id="8" name="Obraz 29" descr="wup-rzeszow-logo-poziom-kolor-rgb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22" y="13452"/>
              <a:ext cx="2588" cy="534"/>
            </a:xfrm>
            <a:prstGeom prst="rect">
              <a:avLst/>
            </a:prstGeom>
            <a:noFill/>
          </p:spPr>
        </p:pic>
      </p:grpSp>
      <p:sp>
        <p:nvSpPr>
          <p:cNvPr id="9" name="Prostokąt 8"/>
          <p:cNvSpPr/>
          <p:nvPr/>
        </p:nvSpPr>
        <p:spPr>
          <a:xfrm>
            <a:off x="1071538" y="121442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Dziękuję za uwagę</a:t>
            </a:r>
            <a:endParaRPr lang="pl-PL" sz="3600" b="1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500034" y="20002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Wojewódzki Urząd Pracy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Rzeszowie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ul. płk. L. Lisa-Kuli 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35-025 Rzeszów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www.wup-rzeszow.pl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wup@wup-rzeszow.pl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Podstawowe pojęcia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1430779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b="1" dirty="0" smtClean="0"/>
              <a:t>Rejestr Usług Rozwojowych (RUR) </a:t>
            </a:r>
            <a:r>
              <a:rPr lang="pl-PL" sz="2000" dirty="0" smtClean="0"/>
              <a:t>– jawny rejestr prowadzony w formie elektronicznej, zawierający informacje na temat podmiotów świadczących usługi rozwojowe oraz oferty świadczonych przez nie usług (prowadzony przez PARP);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b="1" dirty="0" smtClean="0"/>
              <a:t>Podmiotowy System Finansowania (PSF) </a:t>
            </a:r>
            <a:r>
              <a:rPr lang="pl-PL" sz="2000" dirty="0" smtClean="0"/>
              <a:t>– system dystrybucji środków przeznaczonych na finansowanie usług rozwojowych ukierunkowanych na wspieranie rozwoju przedsiębiorców i pracowników, oparty na podejściu popytowym, wdrażany w ramach RPO;</a:t>
            </a:r>
          </a:p>
        </p:txBody>
      </p:sp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1.</a:t>
            </a:r>
            <a:r>
              <a:rPr lang="pl-PL" sz="2000" dirty="0" smtClean="0"/>
              <a:t> </a:t>
            </a:r>
            <a:r>
              <a:rPr lang="pl-PL" sz="2000" b="1" dirty="0" smtClean="0"/>
              <a:t>Uwaga do kryterium nr 5: Wśród osób objętych wsparciem w ramach projektu minimum  42 % uczestników stanowią pracownicy MŚP o niskich kwalifikacjach.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2.</a:t>
            </a:r>
            <a:r>
              <a:rPr lang="pl-PL" sz="2000" dirty="0" smtClean="0"/>
              <a:t> </a:t>
            </a:r>
            <a:r>
              <a:rPr lang="pl-PL" sz="2000" b="1" dirty="0" smtClean="0"/>
              <a:t>Uwaga do kryterium nr 5: Wśród osób objętych wsparciem w ramach projektu minimum  42 % uczestników stanowią pracownicy MŚP o niskich kwalifikacjach.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3.</a:t>
            </a:r>
            <a:r>
              <a:rPr lang="pl-PL" sz="2000" dirty="0" smtClean="0"/>
              <a:t> </a:t>
            </a:r>
            <a:r>
              <a:rPr lang="pl-PL" sz="2000" b="1" dirty="0" smtClean="0"/>
              <a:t>Uwaga do kryterium nr 6: Wśród osób objętych wsparciem w ramach projektu minimum 12 % uczestników stanowią pracownicy MŚP w wieku powyżej 50 r. ż.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4. Uwaga do kryterium nr 7: Beneficjent składa nie więcej niż cztery wnioski o dofinansowanie projektu w ramach danego konkursu – po jednym na każdy z subregionów.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5. Uwaga do kryterium nr 8: Beneficjent składa nie więcej niż cztery wnioski o dofinansowanie projektu w ramach danego konkursu – po jednym na każdy z subregionów.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6. Uwaga do kryterium nr 9: Beneficjent (operator) i/lub Partner na dzień złożenia wniosku o dofinansowanie posiada, co najmniej dwuletnie doświadczenie w prowadzeniu działalności w obszarze merytorycznym, którego dotyczy projekt (jako instytucja otoczenia biznesu).</a:t>
            </a:r>
            <a:endParaRPr lang="pl-PL" sz="16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83568" y="1556792"/>
          <a:ext cx="770485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6. Cd. do uwagi do kryterium nr 9: Beneficjent (operator) i/lub Partner na dzień złożenia wniosku o dofinansowanie posiada, co najmniej dwuletnie doświadczenie w prowadzeniu działalności w obszarze merytorycznym, którego dotyczy projekt (jako instytucja otoczenia biznesu).</a:t>
            </a:r>
            <a:endParaRPr lang="pl-PL" sz="16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27584" y="1556792"/>
          <a:ext cx="74888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1325</Words>
  <Application>Microsoft Office PowerPoint</Application>
  <PresentationFormat>Pokaz na ekranie (4:3)</PresentationFormat>
  <Paragraphs>106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jan.niemczyk</cp:lastModifiedBy>
  <cp:revision>265</cp:revision>
  <cp:lastPrinted>2015-05-26T09:21:50Z</cp:lastPrinted>
  <dcterms:created xsi:type="dcterms:W3CDTF">2015-05-19T07:37:20Z</dcterms:created>
  <dcterms:modified xsi:type="dcterms:W3CDTF">2016-06-03T09:51:10Z</dcterms:modified>
</cp:coreProperties>
</file>