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1" r:id="rId3"/>
    <p:sldId id="321" r:id="rId4"/>
    <p:sldId id="345" r:id="rId5"/>
    <p:sldId id="359" r:id="rId6"/>
    <p:sldId id="346" r:id="rId7"/>
    <p:sldId id="360" r:id="rId8"/>
    <p:sldId id="361" r:id="rId9"/>
    <p:sldId id="362" r:id="rId10"/>
    <p:sldId id="363" r:id="rId11"/>
    <p:sldId id="259" r:id="rId1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6" autoAdjust="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2000" u="sng" dirty="0" smtClean="0"/>
            <a:t>Treść uwagi: </a:t>
          </a:r>
        </a:p>
        <a:p>
          <a:r>
            <a:rPr lang="pl-PL" sz="2000" dirty="0" smtClean="0"/>
            <a:t>Zwracamy uwagę na ryzyko i konieczność podjęcia działań zaradczych dotyczącego możliwego nierównego traktowania wnioskodawców i możliwą arbitralność dopuszczalności do przedstawienia wyjaśnień w ramach warunkowej oceny kryteriów i kierowania projektu do negocjacji. Zachęcamy instytucję zarządzającą do rozważenia konsekwencji </a:t>
          </a:r>
          <a:r>
            <a:rPr lang="pl-PL" sz="2000" dirty="0" err="1" smtClean="0"/>
            <a:t>audytowych</a:t>
          </a:r>
          <a:r>
            <a:rPr lang="pl-PL" sz="2000" dirty="0" smtClean="0"/>
            <a:t> zaproponowanej formuły i podjęcie działań zaradczych minimalizujących takie ryzyko, w ramach obowiązującego prawa. </a:t>
          </a:r>
          <a:br>
            <a:rPr lang="pl-PL" sz="2000" dirty="0" smtClean="0"/>
          </a:br>
          <a:r>
            <a:rPr lang="pl-PL" sz="2000" dirty="0" smtClean="0"/>
            <a:t>W szczególności zachęcamy do maksymalnego ograniczenia użycia warunkowej akceptacji kryteriów, gdzie ewentualna pomyłka nie ma charakteru pomyłki administracyjnej.</a:t>
          </a:r>
          <a:endParaRPr lang="pl-PL" sz="20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193533" custScaleY="237532" custLinFactNeighborY="-40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088CB6-3A06-4FD8-A1BA-855958FD94F8}" type="presOf" srcId="{A9813352-8C17-4A1E-97D4-C0598418626E}" destId="{F7E4BDD0-147D-48B5-A85A-EEFCE7F2B3B8}" srcOrd="0" destOrd="0" presId="urn:microsoft.com/office/officeart/2005/8/layout/default#1"/>
    <dgm:cxn modelId="{9D476283-00C2-4EB6-914F-2FB54635E6EB}" type="presOf" srcId="{86F44D94-4476-40DC-8AEA-993C401F3AE5}" destId="{1DBF03CB-C015-4DE7-B981-F5219045B19E}" srcOrd="0" destOrd="0" presId="urn:microsoft.com/office/officeart/2005/8/layout/default#1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EFCAB982-0138-4184-9E0C-96D86BB14399}" type="presParOf" srcId="{1DBF03CB-C015-4DE7-B981-F5219045B19E}" destId="{F7E4BDD0-147D-48B5-A85A-EEFCE7F2B3B8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2000" u="sng" dirty="0" smtClean="0"/>
            <a:t>Wyjaśnienie</a:t>
          </a:r>
          <a:r>
            <a:rPr lang="pl-PL" sz="2000" u="sng" dirty="0" smtClean="0"/>
            <a:t>:</a:t>
          </a:r>
        </a:p>
        <a:p>
          <a:endParaRPr lang="pl-PL" sz="2000" u="sng" dirty="0" smtClean="0"/>
        </a:p>
        <a:p>
          <a:r>
            <a:rPr lang="pl-PL" sz="2000" dirty="0" smtClean="0"/>
            <a:t>Zgodnie z zapisami Wytycznych w zakresie trybu wyboru projektów (Podrozdział 10.4) w Regulaminie konkursu przyjęto  możliwość warunkowej oceny wybranych kryteriów horyzontalnych. Zdaniem IP WUP, w przypadku zagadnień o wysokim stopniu skomplikowania, a jednocześnie  będących </a:t>
          </a:r>
          <a:br>
            <a:rPr lang="pl-PL" sz="2000" dirty="0" smtClean="0"/>
          </a:br>
          <a:r>
            <a:rPr lang="pl-PL" sz="2000" dirty="0" smtClean="0"/>
            <a:t>w pewnym stopniu nowością - a za takie uznajemy kwestie powiązane </a:t>
          </a:r>
          <a:br>
            <a:rPr lang="pl-PL" sz="2000" dirty="0" smtClean="0"/>
          </a:br>
          <a:r>
            <a:rPr lang="pl-PL" sz="2000" dirty="0" smtClean="0"/>
            <a:t>m.in. z zasadą dostępności dla osób z niepełnosprawnościami -  możliwość oceny warunkowej jest najlepszym rozwiązaniem. Do czasu wypracowania "standardu minimum" dla tego obszaru, przy ocenie 0/1 ( spełnia / nie spełnia) i braku możliwości oceny warunkowej, istnieje bardzo duże ryzyko, że 95% wniosków o dofinansowanie otrzyma ocenę negatywną w tym również wnioski bardzo dobre, w których oceniający znaleźli  jednak pewne uchybienia. </a:t>
          </a:r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BC5CC8-E66B-43A9-9E8A-389E4F45DDEE}" type="pres">
      <dgm:prSet presAssocID="{44841B37-B60F-459A-9B05-647D888369D5}" presName="node" presStyleLbl="node1" presStyleIdx="0" presStyleCnt="1" custScaleX="193533" custScaleY="2058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2F36296-AAD5-4E3B-B7B2-9CEA15C72681}" type="presOf" srcId="{44841B37-B60F-459A-9B05-647D888369D5}" destId="{B6BC5CC8-E66B-43A9-9E8A-389E4F45DDEE}" srcOrd="0" destOrd="0" presId="urn:microsoft.com/office/officeart/2005/8/layout/default#2"/>
    <dgm:cxn modelId="{72F6EA48-E1C7-4915-AD66-B7E9B7912FA2}" srcId="{86F44D94-4476-40DC-8AEA-993C401F3AE5}" destId="{44841B37-B60F-459A-9B05-647D888369D5}" srcOrd="0" destOrd="0" parTransId="{A994F8ED-B9B8-4195-A6A9-A0182FFF265B}" sibTransId="{CE267E29-6A90-4A44-A32C-4EF5464895D2}"/>
    <dgm:cxn modelId="{C35748BB-F859-4A69-974B-D9356023A890}" type="presOf" srcId="{86F44D94-4476-40DC-8AEA-993C401F3AE5}" destId="{1DBF03CB-C015-4DE7-B981-F5219045B19E}" srcOrd="0" destOrd="0" presId="urn:microsoft.com/office/officeart/2005/8/layout/default#2"/>
    <dgm:cxn modelId="{97411003-AB71-4762-8DAA-5789E5369183}" type="presParOf" srcId="{1DBF03CB-C015-4DE7-B981-F5219045B19E}" destId="{B6BC5CC8-E66B-43A9-9E8A-389E4F45DDEE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841B37-B60F-459A-9B05-647D888369D5}">
      <dgm:prSet phldrT="[Tekst]" custT="1"/>
      <dgm:spPr/>
      <dgm:t>
        <a:bodyPr/>
        <a:lstStyle/>
        <a:p>
          <a:r>
            <a:rPr lang="pl-PL" sz="2000" u="sng" dirty="0" smtClean="0"/>
            <a:t>Wyjaśnienie cd:</a:t>
          </a:r>
          <a:endParaRPr lang="pl-PL" sz="2000" u="sng" dirty="0" smtClean="0"/>
        </a:p>
        <a:p>
          <a:endParaRPr lang="pl-PL" sz="2000" dirty="0" smtClean="0"/>
        </a:p>
        <a:p>
          <a:r>
            <a:rPr lang="pl-PL" sz="2000" dirty="0" smtClean="0"/>
            <a:t>Stosowanie ogólnych zasad oceny (wynikających z Wytycznych w zakresie trybów wyboru projektów na lata 2014-2020 i uwzględnionych w regulaminach konkursów), </a:t>
          </a:r>
          <a:r>
            <a:rPr lang="pl-PL" sz="2000" b="1" dirty="0" smtClean="0"/>
            <a:t>zgodnie z którymi do negocjacji kierowane są te projekty, które zostały ocenione warunkowo, ale jednocześnie uzyskały minimum 60% punktów we wszystkich pozostałych kryteriach oceny, zapewnia zarówno przejrzystość zasad oceny, jak i równe traktowanie wszystkich wnioskodawców.</a:t>
          </a:r>
          <a:r>
            <a:rPr lang="pl-PL" sz="2000" dirty="0" smtClean="0"/>
            <a:t> Wniosek aby mógł być skierowanych do negocjacji musi uzyskać co najmniej 60% punktów zgodnie z kryteriami ogólnymi.</a:t>
          </a:r>
        </a:p>
        <a:p>
          <a:r>
            <a:rPr lang="pl-PL" sz="2000" dirty="0" smtClean="0"/>
            <a:t>W odniesieniu do kryterium ogólnego merytorycznego punktowego "Efektywność kosztowa  projektu..." możliwość przyznawania punktów warunkowych podyktowana jest koniecznością podnoszenia tejże efektywności i w obowiązującym systemie wyboru projektów jest jedynym dostępnym narzędziem poprawiania budżetu wniosków, jakim dysponują Instytucje Organizujące Konkurs.</a:t>
          </a:r>
          <a:endParaRPr lang="pl-PL" sz="2000" dirty="0"/>
        </a:p>
      </dgm:t>
    </dgm:pt>
    <dgm:pt modelId="{CE267E29-6A90-4A44-A32C-4EF5464895D2}" type="sibTrans" cxnId="{72F6EA48-E1C7-4915-AD66-B7E9B7912FA2}">
      <dgm:prSet/>
      <dgm:spPr/>
      <dgm:t>
        <a:bodyPr/>
        <a:lstStyle/>
        <a:p>
          <a:endParaRPr lang="pl-PL"/>
        </a:p>
      </dgm:t>
    </dgm:pt>
    <dgm:pt modelId="{A994F8ED-B9B8-4195-A6A9-A0182FFF265B}" type="parTrans" cxnId="{72F6EA48-E1C7-4915-AD66-B7E9B7912FA2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BC5CC8-E66B-43A9-9E8A-389E4F45DDEE}" type="pres">
      <dgm:prSet presAssocID="{44841B37-B60F-459A-9B05-647D888369D5}" presName="node" presStyleLbl="node1" presStyleIdx="0" presStyleCnt="1" custScaleX="193533" custScaleY="2058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59EB20-E52E-4DFB-8198-C2AE0CFF9AFF}" type="presOf" srcId="{86F44D94-4476-40DC-8AEA-993C401F3AE5}" destId="{1DBF03CB-C015-4DE7-B981-F5219045B19E}" srcOrd="0" destOrd="0" presId="urn:microsoft.com/office/officeart/2005/8/layout/default#2"/>
    <dgm:cxn modelId="{3D511312-14E9-4CF8-9913-2846759A4BF3}" type="presOf" srcId="{44841B37-B60F-459A-9B05-647D888369D5}" destId="{B6BC5CC8-E66B-43A9-9E8A-389E4F45DDEE}" srcOrd="0" destOrd="0" presId="urn:microsoft.com/office/officeart/2005/8/layout/default#2"/>
    <dgm:cxn modelId="{72F6EA48-E1C7-4915-AD66-B7E9B7912FA2}" srcId="{86F44D94-4476-40DC-8AEA-993C401F3AE5}" destId="{44841B37-B60F-459A-9B05-647D888369D5}" srcOrd="0" destOrd="0" parTransId="{A994F8ED-B9B8-4195-A6A9-A0182FFF265B}" sibTransId="{CE267E29-6A90-4A44-A32C-4EF5464895D2}"/>
    <dgm:cxn modelId="{195330CB-899B-49E3-A48B-2B18AD3BC63D}" type="presParOf" srcId="{1DBF03CB-C015-4DE7-B981-F5219045B19E}" destId="{B6BC5CC8-E66B-43A9-9E8A-389E4F45DDEE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r>
            <a:rPr lang="pl-PL" sz="2000" u="sng" dirty="0" smtClean="0"/>
            <a:t>Treść uwagi: </a:t>
          </a:r>
          <a:endParaRPr lang="pl-PL" sz="2000" u="sng" dirty="0" smtClean="0"/>
        </a:p>
        <a:p>
          <a:endParaRPr lang="pl-PL" sz="2000" u="sng" dirty="0" smtClean="0"/>
        </a:p>
        <a:p>
          <a:r>
            <a:rPr lang="pl-PL" sz="2000" dirty="0" smtClean="0"/>
            <a:t>„wnioskujemy o usuniecie odniesienia do terytorium jako elementu adekwatnego potencjału I doświadczenia, ponieważ jest ono dyskryminujące. Ponadto zwrot "określone terytorium" może być zinterpretowane w bardzo rożny sposób. Zawracamy również uwagę ze określenie "adekwatny potencjał i doświadczenie" nie jest zdefiniowane</a:t>
          </a:r>
          <a:br>
            <a:rPr lang="pl-PL" sz="2000" dirty="0" smtClean="0"/>
          </a:br>
          <a:r>
            <a:rPr lang="pl-PL" sz="2000" dirty="0" smtClean="0"/>
            <a:t> i może być w bardzo łatwy sposób zakwestionowane przez audyt. Uważamy ze konkretne wymagania dotyczące doświadczenia powinny być zdefiniowane w kryteriach szczegółowych lub regulaminie konkursu. Kryteria ogólne powinny się odwoływać do tych szczególnych kryteriów lub regulaminu.”</a:t>
          </a:r>
          <a:endParaRPr lang="pl-PL" sz="2000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292571" custScaleY="271244" custLinFactNeighborX="247" custLinFactNeighborY="-36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E5D225-6B56-4D24-85AD-63A8283410E5}" type="presOf" srcId="{A9813352-8C17-4A1E-97D4-C0598418626E}" destId="{F7E4BDD0-147D-48B5-A85A-EEFCE7F2B3B8}" srcOrd="0" destOrd="0" presId="urn:microsoft.com/office/officeart/2005/8/layout/default#3"/>
    <dgm:cxn modelId="{23D78A29-C8A8-46A8-8B89-8609976F1BD4}" type="presOf" srcId="{86F44D94-4476-40DC-8AEA-993C401F3AE5}" destId="{1DBF03CB-C015-4DE7-B981-F5219045B19E}" srcOrd="0" destOrd="0" presId="urn:microsoft.com/office/officeart/2005/8/layout/default#3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48A049B3-E254-45C6-A915-A9AF0186FEDD}" type="presParOf" srcId="{1DBF03CB-C015-4DE7-B981-F5219045B19E}" destId="{F7E4BDD0-147D-48B5-A85A-EEFCE7F2B3B8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pPr algn="ctr"/>
          <a:r>
            <a:rPr lang="pl-PL" sz="2000" u="sng" dirty="0" smtClean="0"/>
            <a:t>Wyjaśnienie:</a:t>
          </a:r>
        </a:p>
        <a:p>
          <a:pPr algn="ctr"/>
          <a:endParaRPr lang="pl-PL" sz="2000" u="sng" dirty="0" smtClean="0"/>
        </a:p>
        <a:p>
          <a:pPr algn="just"/>
          <a:r>
            <a:rPr lang="pl-PL" sz="2000" dirty="0" smtClean="0"/>
            <a:t>WUP w Rzeszowie postuluje pozostawienie brzmienia kryterium </a:t>
          </a:r>
          <a:br>
            <a:rPr lang="pl-PL" sz="2000" dirty="0" smtClean="0"/>
          </a:br>
          <a:r>
            <a:rPr lang="pl-PL" sz="2000" dirty="0" smtClean="0"/>
            <a:t>w niezmienionej formie gdyż:</a:t>
          </a:r>
        </a:p>
        <a:p>
          <a:pPr algn="just"/>
          <a:r>
            <a:rPr lang="pl-PL" sz="2000" dirty="0" smtClean="0"/>
            <a:t>- Zgodnie z zapisami Wytycznych trybu wyboru projektów Podrozdział 10.1 </a:t>
          </a:r>
          <a:r>
            <a:rPr lang="pl-PL" sz="2000" i="1" dirty="0" smtClean="0"/>
            <a:t>Ogólne warunki opracowywania kryteriów w ramach EFS </a:t>
          </a:r>
          <a:r>
            <a:rPr lang="pl-PL" sz="2000" dirty="0" smtClean="0"/>
            <a:t>pkt. 2 Doświadczenie wnioskodawcy i partnerów projektu partnerskiego powinno być oceniane w szczególności w kontekście dotychczasowej działalności i możliwości weryfikacji rezultatów tej działalności, która była lub jest prowadzona:</a:t>
          </a:r>
        </a:p>
        <a:p>
          <a:pPr algn="just"/>
          <a:r>
            <a:rPr lang="pl-PL" sz="2000" dirty="0" smtClean="0"/>
            <a:t>a) w obszarze, w którym udzielane będzie wsparcie przewidziane w ramach projektu oraz;</a:t>
          </a:r>
        </a:p>
        <a:p>
          <a:pPr algn="just"/>
          <a:r>
            <a:rPr lang="pl-PL" sz="2000" dirty="0" smtClean="0"/>
            <a:t>b) na rzecz grupy docelowej, do której kierowane będzie wsparcie przewidziane w ramach projektu oraz;</a:t>
          </a:r>
        </a:p>
        <a:p>
          <a:pPr algn="just"/>
          <a:r>
            <a:rPr lang="pl-PL" sz="2000" b="1" i="0" u="sng" dirty="0" smtClean="0"/>
            <a:t>c) na określonym terytorium, którego dotyczyć będzie realizacja projektu;</a:t>
          </a:r>
          <a:endParaRPr lang="pl-PL" sz="2000" i="0" u="sng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292571" custScaleY="347718" custLinFactNeighborX="247" custLinFactNeighborY="-36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B85E1DF-4D2F-4847-B8FD-29C16422EF2A}" type="presOf" srcId="{A9813352-8C17-4A1E-97D4-C0598418626E}" destId="{F7E4BDD0-147D-48B5-A85A-EEFCE7F2B3B8}" srcOrd="0" destOrd="0" presId="urn:microsoft.com/office/officeart/2005/8/layout/default#3"/>
    <dgm:cxn modelId="{93D742E8-73D2-47A3-B28A-1815F60D058C}" type="presOf" srcId="{86F44D94-4476-40DC-8AEA-993C401F3AE5}" destId="{1DBF03CB-C015-4DE7-B981-F5219045B19E}" srcOrd="0" destOrd="0" presId="urn:microsoft.com/office/officeart/2005/8/layout/default#3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FE3A6D75-EF3C-431A-9E18-9A837E8E392A}" type="presParOf" srcId="{1DBF03CB-C015-4DE7-B981-F5219045B19E}" destId="{F7E4BDD0-147D-48B5-A85A-EEFCE7F2B3B8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pPr algn="ctr"/>
          <a:r>
            <a:rPr lang="pl-PL" sz="2000" u="sng" dirty="0" smtClean="0"/>
            <a:t>Wyjaśnienie cd:</a:t>
          </a:r>
        </a:p>
        <a:p>
          <a:pPr algn="ctr"/>
          <a:endParaRPr lang="pl-PL" sz="2000" u="sng" dirty="0" smtClean="0"/>
        </a:p>
        <a:p>
          <a:pPr algn="just"/>
          <a:r>
            <a:rPr lang="pl-PL" sz="2000" dirty="0" smtClean="0"/>
            <a:t>- w opinii IP/IZ z uwagi na przyjęcie przez KE 16 RPO wdrażanych przez Zarządy Województw, istotnym dla poszczególnych regionów w tym dla woj. podkarpackiego jest aby wnioskodawcy posiadali doświadczenie </a:t>
          </a:r>
          <a:br>
            <a:rPr lang="pl-PL" sz="2000" dirty="0" smtClean="0"/>
          </a:br>
          <a:r>
            <a:rPr lang="pl-PL" sz="2000" dirty="0" smtClean="0"/>
            <a:t>w realizacji projektów na obszarze konkretnego województwa, a co tym idzie znali specyfikę danego regionu (jego problemy społeczno-gospodarcze) i dzięki wysokiej jakości składanych projektów skutecznie te problemy rozwiązywali;</a:t>
          </a:r>
          <a:endParaRPr lang="pl-PL" sz="2000" i="0" u="sng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292571" custScaleY="347718" custLinFactNeighborX="247" custLinFactNeighborY="-36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0E5A13-8F0E-4BB5-B63D-BB4BD71CA979}" type="presOf" srcId="{A9813352-8C17-4A1E-97D4-C0598418626E}" destId="{F7E4BDD0-147D-48B5-A85A-EEFCE7F2B3B8}" srcOrd="0" destOrd="0" presId="urn:microsoft.com/office/officeart/2005/8/layout/default#3"/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8D42FEF3-485B-4E71-8BD7-7C4B66D5F10D}" type="presOf" srcId="{86F44D94-4476-40DC-8AEA-993C401F3AE5}" destId="{1DBF03CB-C015-4DE7-B981-F5219045B19E}" srcOrd="0" destOrd="0" presId="urn:microsoft.com/office/officeart/2005/8/layout/default#3"/>
    <dgm:cxn modelId="{351FCA37-CDD7-4572-B179-F2A5AFAD139F}" type="presParOf" srcId="{1DBF03CB-C015-4DE7-B981-F5219045B19E}" destId="{F7E4BDD0-147D-48B5-A85A-EEFCE7F2B3B8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F44D94-4476-40DC-8AEA-993C401F3AE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813352-8C17-4A1E-97D4-C0598418626E}">
      <dgm:prSet phldrT="[Tekst]" custT="1"/>
      <dgm:spPr/>
      <dgm:t>
        <a:bodyPr/>
        <a:lstStyle/>
        <a:p>
          <a:pPr algn="ctr"/>
          <a:r>
            <a:rPr lang="pl-PL" sz="2000" u="sng" dirty="0" smtClean="0"/>
            <a:t>Wyjaśnienie cd:</a:t>
          </a:r>
        </a:p>
        <a:p>
          <a:pPr algn="ctr"/>
          <a:r>
            <a:rPr lang="pl-PL" sz="2000" dirty="0" smtClean="0"/>
            <a:t>- dodatkowo w dokumencie MR pn. </a:t>
          </a:r>
          <a:r>
            <a:rPr lang="pl-PL" sz="2000" i="1" dirty="0" smtClean="0"/>
            <a:t>Założenia dla Instytucji Zarządzających dotyczące oceny potencjału i doświadczenia projektodawców oraz źródeł współfinansowania krajowego dla środków EFS w ramach Programów Operacyjnych 2014-2020</a:t>
          </a:r>
          <a:r>
            <a:rPr lang="pl-PL" sz="2000" dirty="0" smtClean="0"/>
            <a:t> z dnia 5 grudnia 2014 roku również położony jest nacisk, aby wnioskodawcy/partnerzy posiadali doświadczenie na określonym terytorium (</a:t>
          </a:r>
          <a:r>
            <a:rPr lang="pl-PL" sz="2000" b="1" i="1" dirty="0" smtClean="0"/>
            <a:t>pkt. II dokumentu Zdolność do efektywnej realizacji projektu) </a:t>
          </a:r>
          <a:r>
            <a:rPr lang="pl-PL" sz="2000" dirty="0" smtClean="0"/>
            <a:t>Ocena zdolności do efektywnej realizacji projektu powinna więc obejmować:</a:t>
          </a:r>
        </a:p>
        <a:p>
          <a:pPr algn="ctr"/>
          <a:r>
            <a:rPr lang="pl-PL" sz="2000" dirty="0" smtClean="0"/>
            <a:t>doświadczenie projektodawcy/partnerów, które powinno być rozpatrywane w kontekście dotychczasowej jego działalności i możliwości weryfikacji jej rezultatów, prowadzonej:</a:t>
          </a:r>
        </a:p>
        <a:p>
          <a:pPr algn="ctr"/>
          <a:r>
            <a:rPr lang="pl-PL" sz="2000" dirty="0" smtClean="0"/>
            <a:t>(1) w obszarze, w którym udzielane będzie wsparcie przewidziane w ramach projektu;</a:t>
          </a:r>
        </a:p>
        <a:p>
          <a:pPr algn="ctr"/>
          <a:r>
            <a:rPr lang="pl-PL" sz="2000" dirty="0" smtClean="0"/>
            <a:t>(2) na rzecz grupy docelowej, do której kierowane będzie wsparcie przewidziane w ramach projektu;</a:t>
          </a:r>
        </a:p>
        <a:p>
          <a:pPr algn="ctr"/>
          <a:r>
            <a:rPr lang="pl-PL" sz="2000" b="1" u="sng" dirty="0" smtClean="0"/>
            <a:t>(3) na określonym terytorium, którego dotyczyć będzie realizacja projektu</a:t>
          </a:r>
          <a:r>
            <a:rPr lang="pl-PL" sz="2000" u="sng" dirty="0" smtClean="0"/>
            <a:t>.</a:t>
          </a:r>
          <a:endParaRPr lang="pl-PL" sz="2000" i="0" u="sng" dirty="0"/>
        </a:p>
      </dgm:t>
    </dgm:pt>
    <dgm:pt modelId="{213998C7-42EF-473E-BEE9-E8C02C5C5D9F}" type="parTrans" cxnId="{E063C917-65A6-44C9-8098-5C49B74CD403}">
      <dgm:prSet/>
      <dgm:spPr/>
      <dgm:t>
        <a:bodyPr/>
        <a:lstStyle/>
        <a:p>
          <a:endParaRPr lang="pl-PL"/>
        </a:p>
      </dgm:t>
    </dgm:pt>
    <dgm:pt modelId="{21C63063-D499-4820-B081-58588564F848}" type="sibTrans" cxnId="{E063C917-65A6-44C9-8098-5C49B74CD403}">
      <dgm:prSet/>
      <dgm:spPr/>
      <dgm:t>
        <a:bodyPr/>
        <a:lstStyle/>
        <a:p>
          <a:endParaRPr lang="pl-PL"/>
        </a:p>
      </dgm:t>
    </dgm:pt>
    <dgm:pt modelId="{1DBF03CB-C015-4DE7-B981-F5219045B19E}" type="pres">
      <dgm:prSet presAssocID="{86F44D94-4476-40DC-8AEA-993C401F3A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4BDD0-147D-48B5-A85A-EEFCE7F2B3B8}" type="pres">
      <dgm:prSet presAssocID="{A9813352-8C17-4A1E-97D4-C0598418626E}" presName="node" presStyleLbl="node1" presStyleIdx="0" presStyleCnt="1" custScaleX="292571" custScaleY="347718" custLinFactNeighborX="247" custLinFactNeighborY="-36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63C917-65A6-44C9-8098-5C49B74CD403}" srcId="{86F44D94-4476-40DC-8AEA-993C401F3AE5}" destId="{A9813352-8C17-4A1E-97D4-C0598418626E}" srcOrd="0" destOrd="0" parTransId="{213998C7-42EF-473E-BEE9-E8C02C5C5D9F}" sibTransId="{21C63063-D499-4820-B081-58588564F848}"/>
    <dgm:cxn modelId="{3ADE9BFD-364A-4F08-BC20-95DFD4F6D434}" type="presOf" srcId="{A9813352-8C17-4A1E-97D4-C0598418626E}" destId="{F7E4BDD0-147D-48B5-A85A-EEFCE7F2B3B8}" srcOrd="0" destOrd="0" presId="urn:microsoft.com/office/officeart/2005/8/layout/default#3"/>
    <dgm:cxn modelId="{A14FD6A7-2045-4021-8693-CB7F3E94F4E9}" type="presOf" srcId="{86F44D94-4476-40DC-8AEA-993C401F3AE5}" destId="{1DBF03CB-C015-4DE7-B981-F5219045B19E}" srcOrd="0" destOrd="0" presId="urn:microsoft.com/office/officeart/2005/8/layout/default#3"/>
    <dgm:cxn modelId="{400EFF7D-833C-4D67-AE75-5DE8B4BD3188}" type="presParOf" srcId="{1DBF03CB-C015-4DE7-B981-F5219045B19E}" destId="{F7E4BDD0-147D-48B5-A85A-EEFCE7F2B3B8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626" y="3"/>
          <a:ext cx="6094747" cy="44882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Treść uwagi: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Zwracamy uwagę na ryzyko i konieczność podjęcia działań zaradczych dotyczącego możliwego nierównego traktowania wnioskodawców i możliwą arbitralność dopuszczalności do przedstawienia wyjaśnień w ramach warunkowej oceny kryteriów i kierowania projektu do negocjacji. Zachęcamy instytucję zarządzającą do rozważenia konsekwencji </a:t>
          </a:r>
          <a:r>
            <a:rPr lang="pl-PL" sz="2000" kern="1200" dirty="0" err="1" smtClean="0"/>
            <a:t>audytowych</a:t>
          </a:r>
          <a:r>
            <a:rPr lang="pl-PL" sz="2000" kern="1200" dirty="0" smtClean="0"/>
            <a:t> zaproponowanej formuły i podjęcie działań zaradczych minimalizujących takie ryzyko, w ramach obowiązującego prawa. </a:t>
          </a:r>
          <a:br>
            <a:rPr lang="pl-PL" sz="2000" kern="1200" dirty="0" smtClean="0"/>
          </a:br>
          <a:r>
            <a:rPr lang="pl-PL" sz="2000" kern="1200" dirty="0" smtClean="0"/>
            <a:t>W szczególności zachęcamy do maksymalnego ograniczenia użycia warunkowej akceptacji kryteriów, gdzie ewentualna pomyłka nie ma charakteru pomyłki administracyjnej.</a:t>
          </a:r>
          <a:endParaRPr lang="pl-PL" sz="2000" kern="1200" dirty="0"/>
        </a:p>
      </dsp:txBody>
      <dsp:txXfrm>
        <a:off x="626" y="3"/>
        <a:ext cx="6094747" cy="4488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C5CC8-E66B-43A9-9E8A-389E4F45DDEE}">
      <dsp:nvSpPr>
        <dsp:cNvPr id="0" name=""/>
        <dsp:cNvSpPr/>
      </dsp:nvSpPr>
      <dsp:spPr>
        <a:xfrm>
          <a:off x="858" y="1"/>
          <a:ext cx="8351211" cy="5328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Wyjaśnienie</a:t>
          </a:r>
          <a:r>
            <a:rPr lang="pl-PL" sz="2000" u="sng" kern="1200" dirty="0" smtClean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Zgodnie z zapisami Wytycznych w zakresie trybu wyboru projektów (Podrozdział 10.4) w Regulaminie konkursu przyjęto  możliwość warunkowej oceny wybranych kryteriów horyzontalnych. Zdaniem IP WUP, w przypadku zagadnień o wysokim stopniu skomplikowania, a jednocześnie  będących </a:t>
          </a:r>
          <a:br>
            <a:rPr lang="pl-PL" sz="2000" kern="1200" dirty="0" smtClean="0"/>
          </a:br>
          <a:r>
            <a:rPr lang="pl-PL" sz="2000" kern="1200" dirty="0" smtClean="0"/>
            <a:t>w pewnym stopniu nowością - a za takie uznajemy kwestie powiązane </a:t>
          </a:r>
          <a:br>
            <a:rPr lang="pl-PL" sz="2000" kern="1200" dirty="0" smtClean="0"/>
          </a:br>
          <a:r>
            <a:rPr lang="pl-PL" sz="2000" kern="1200" dirty="0" smtClean="0"/>
            <a:t>m.in. z zasadą dostępności dla osób z niepełnosprawnościami -  możliwość oceny warunkowej jest najlepszym rozwiązaniem. Do czasu wypracowania "standardu minimum" dla tego obszaru, przy ocenie 0/1 ( spełnia / nie spełnia) i braku możliwości oceny warunkowej, istnieje bardzo duże ryzyko, że 95% wniosków o dofinansowanie otrzyma ocenę negatywną w tym również wnioski bardzo dobre, w których oceniający znaleźli  jednak pewne uchybienia. </a:t>
          </a:r>
        </a:p>
      </dsp:txBody>
      <dsp:txXfrm>
        <a:off x="858" y="1"/>
        <a:ext cx="8351211" cy="5328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C5CC8-E66B-43A9-9E8A-389E4F45DDEE}">
      <dsp:nvSpPr>
        <dsp:cNvPr id="0" name=""/>
        <dsp:cNvSpPr/>
      </dsp:nvSpPr>
      <dsp:spPr>
        <a:xfrm>
          <a:off x="858" y="1"/>
          <a:ext cx="8351211" cy="5328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Wyjaśnienie cd:</a:t>
          </a:r>
          <a:endParaRPr lang="pl-PL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Stosowanie ogólnych zasad oceny (wynikających z Wytycznych w zakresie trybów wyboru projektów na lata 2014-2020 i uwzględnionych w regulaminach konkursów), </a:t>
          </a:r>
          <a:r>
            <a:rPr lang="pl-PL" sz="2000" b="1" kern="1200" dirty="0" smtClean="0"/>
            <a:t>zgodnie z którymi do negocjacji kierowane są te projekty, które zostały ocenione warunkowo, ale jednocześnie uzyskały minimum 60% punktów we wszystkich pozostałych kryteriach oceny, zapewnia zarówno przejrzystość zasad oceny, jak i równe traktowanie wszystkich wnioskodawców.</a:t>
          </a:r>
          <a:r>
            <a:rPr lang="pl-PL" sz="2000" kern="1200" dirty="0" smtClean="0"/>
            <a:t> Wniosek aby mógł być skierowanych do negocjacji musi uzyskać co najmniej 60% punktów zgodnie z kryteriami ogólnymi.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 odniesieniu do kryterium ogólnego merytorycznego punktowego "Efektywność kosztowa  projektu..." możliwość przyznawania punktów warunkowych podyktowana jest koniecznością podnoszenia tejże efektywności i w obowiązującym systemie wyboru projektów jest jedynym dostępnym narzędziem poprawiania budżetu wniosków, jakim dysponują Instytucje Organizujące Konkurs.</a:t>
          </a:r>
          <a:endParaRPr lang="pl-PL" sz="2000" kern="1200" dirty="0"/>
        </a:p>
      </dsp:txBody>
      <dsp:txXfrm>
        <a:off x="858" y="1"/>
        <a:ext cx="8351211" cy="5328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1" y="0"/>
          <a:ext cx="7920868" cy="4406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Treść uwagi: </a:t>
          </a:r>
          <a:endParaRPr lang="pl-PL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„wnioskujemy o usuniecie odniesienia do terytorium jako elementu adekwatnego potencjału I doświadczenia, ponieważ jest ono dyskryminujące. Ponadto zwrot "określone terytorium" może być zinterpretowane w bardzo rożny sposób. Zawracamy również uwagę ze określenie "adekwatny potencjał i doświadczenie" nie jest zdefiniowane</a:t>
          </a:r>
          <a:br>
            <a:rPr lang="pl-PL" sz="2000" kern="1200" dirty="0" smtClean="0"/>
          </a:br>
          <a:r>
            <a:rPr lang="pl-PL" sz="2000" kern="1200" dirty="0" smtClean="0"/>
            <a:t> i może być w bardzo łatwy sposób zakwestionowane przez audyt. Uważamy ze konkretne wymagania dotyczące doświadczenia powinny być zdefiniowane w kryteriach szczegółowych lub regulaminie konkursu. Kryteria ogólne powinny się odwoływać do tych szczególnych kryteriów lub regulaminu.”</a:t>
          </a:r>
          <a:endParaRPr lang="pl-PL" sz="2000" kern="1200" dirty="0"/>
        </a:p>
      </dsp:txBody>
      <dsp:txXfrm>
        <a:off x="11" y="0"/>
        <a:ext cx="7920868" cy="4406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1" y="0"/>
          <a:ext cx="7920868" cy="5648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Wyjaśnienie: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u="sng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WUP w Rzeszowie postuluje pozostawienie brzmienia kryterium </a:t>
          </a:r>
          <a:br>
            <a:rPr lang="pl-PL" sz="2000" kern="1200" dirty="0" smtClean="0"/>
          </a:br>
          <a:r>
            <a:rPr lang="pl-PL" sz="2000" kern="1200" dirty="0" smtClean="0"/>
            <a:t>w niezmienionej formie gdyż: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Zgodnie z zapisami Wytycznych trybu wyboru projektów Podrozdział 10.1 </a:t>
          </a:r>
          <a:r>
            <a:rPr lang="pl-PL" sz="2000" i="1" kern="1200" dirty="0" smtClean="0"/>
            <a:t>Ogólne warunki opracowywania kryteriów w ramach EFS </a:t>
          </a:r>
          <a:r>
            <a:rPr lang="pl-PL" sz="2000" kern="1200" dirty="0" smtClean="0"/>
            <a:t>pkt. 2 Doświadczenie wnioskodawcy i partnerów projektu partnerskiego powinno być oceniane w szczególności w kontekście dotychczasowej działalności i możliwości weryfikacji rezultatów tej działalności, która była lub jest prowadzona: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a) w obszarze, w którym udzielane będzie wsparcie przewidziane w ramach projektu oraz;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b) na rzecz grupy docelowej, do której kierowane będzie wsparcie przewidziane w ramach projektu oraz;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i="0" u="sng" kern="1200" dirty="0" smtClean="0"/>
            <a:t>c) na określonym terytorium, którego dotyczyć będzie realizacja projektu;</a:t>
          </a:r>
          <a:endParaRPr lang="pl-PL" sz="2000" i="0" u="sng" kern="1200" dirty="0"/>
        </a:p>
      </dsp:txBody>
      <dsp:txXfrm>
        <a:off x="11" y="0"/>
        <a:ext cx="7920868" cy="5648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1" y="0"/>
          <a:ext cx="7920868" cy="5648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Wyjaśnienie cd: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u="sng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w opinii IP/IZ z uwagi na przyjęcie przez KE 16 RPO wdrażanych przez Zarządy Województw, istotnym dla poszczególnych regionów w tym dla woj. podkarpackiego jest aby wnioskodawcy posiadali doświadczenie </a:t>
          </a:r>
          <a:br>
            <a:rPr lang="pl-PL" sz="2000" kern="1200" dirty="0" smtClean="0"/>
          </a:br>
          <a:r>
            <a:rPr lang="pl-PL" sz="2000" kern="1200" dirty="0" smtClean="0"/>
            <a:t>w realizacji projektów na obszarze konkretnego województwa, a co tym idzie znali specyfikę danego regionu (jego problemy społeczno-gospodarcze) i dzięki wysokiej jakości składanych projektów skutecznie te problemy rozwiązywali;</a:t>
          </a:r>
          <a:endParaRPr lang="pl-PL" sz="2000" i="0" u="sng" kern="1200" dirty="0"/>
        </a:p>
      </dsp:txBody>
      <dsp:txXfrm>
        <a:off x="11" y="0"/>
        <a:ext cx="7920868" cy="5648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4BDD0-147D-48B5-A85A-EEFCE7F2B3B8}">
      <dsp:nvSpPr>
        <dsp:cNvPr id="0" name=""/>
        <dsp:cNvSpPr/>
      </dsp:nvSpPr>
      <dsp:spPr>
        <a:xfrm>
          <a:off x="11" y="0"/>
          <a:ext cx="7920868" cy="5648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/>
            <a:t>Wyjaśnienie cd: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dodatkowo w dokumencie MR pn. </a:t>
          </a:r>
          <a:r>
            <a:rPr lang="pl-PL" sz="2000" i="1" kern="1200" dirty="0" smtClean="0"/>
            <a:t>Założenia dla Instytucji Zarządzających dotyczące oceny potencjału i doświadczenia projektodawców oraz źródeł współfinansowania krajowego dla środków EFS w ramach Programów Operacyjnych 2014-2020</a:t>
          </a:r>
          <a:r>
            <a:rPr lang="pl-PL" sz="2000" kern="1200" dirty="0" smtClean="0"/>
            <a:t> z dnia 5 grudnia 2014 roku również położony jest nacisk, aby wnioskodawcy/partnerzy posiadali doświadczenie na określonym terytorium (</a:t>
          </a:r>
          <a:r>
            <a:rPr lang="pl-PL" sz="2000" b="1" i="1" kern="1200" dirty="0" smtClean="0"/>
            <a:t>pkt. II dokumentu Zdolność do efektywnej realizacji projektu) </a:t>
          </a:r>
          <a:r>
            <a:rPr lang="pl-PL" sz="2000" kern="1200" dirty="0" smtClean="0"/>
            <a:t>Ocena zdolności do efektywnej realizacji projektu powinna więc obejmować: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doświadczenie projektodawcy/partnerów, które powinno być rozpatrywane w kontekście dotychczasowej jego działalności i możliwości weryfikacji jej rezultatów, prowadzonej: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(1) w obszarze, w którym udzielane będzie wsparcie przewidziane w ramach projektu;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(2) na rzecz grupy docelowej, do której kierowane będzie wsparcie przewidziane w ramach projektu;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u="sng" kern="1200" dirty="0" smtClean="0"/>
            <a:t>(3) na określonym terytorium, którego dotyczyć będzie realizacja projektu</a:t>
          </a:r>
          <a:r>
            <a:rPr lang="pl-PL" sz="2000" u="sng" kern="1200" dirty="0" smtClean="0"/>
            <a:t>.</a:t>
          </a:r>
          <a:endParaRPr lang="pl-PL" sz="2000" i="0" u="sng" kern="1200" dirty="0"/>
        </a:p>
      </dsp:txBody>
      <dsp:txXfrm>
        <a:off x="11" y="0"/>
        <a:ext cx="7920868" cy="5648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7F1F2-9A2B-4530-91C5-D57C4BDC5026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BF3A2-733C-4D31-BE48-9829D8FC29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63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B13C6-9D0B-4B9E-98E5-9289FC90E8BC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8B59-72FD-4337-9A75-AD9C23E647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98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423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57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39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68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75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194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53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8B59-72FD-4337-9A75-AD9C23E6470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D649-94D8-4A36-A7A9-3DA531762409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FA0E9-53B9-47C0-80C7-6AE52B8CDD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1019052" y="44624"/>
            <a:ext cx="7081340" cy="720080"/>
            <a:chOff x="616" y="13152"/>
            <a:chExt cx="10670" cy="1084"/>
          </a:xfrm>
        </p:grpSpPr>
        <p:pic>
          <p:nvPicPr>
            <p:cNvPr id="5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</p:spPr>
        </p:pic>
        <p:pic>
          <p:nvPicPr>
            <p:cNvPr id="6" name="Obraz 1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</p:spPr>
        </p:pic>
        <p:pic>
          <p:nvPicPr>
            <p:cNvPr id="7" name="Obraz 2" descr="Logo FE Program Regional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</p:spPr>
        </p:pic>
        <p:pic>
          <p:nvPicPr>
            <p:cNvPr id="8" name="Obraz 29" descr="wup-rzeszow-logo-poziom-kolor-rgb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</p:spPr>
        </p:pic>
      </p:grpSp>
      <p:sp>
        <p:nvSpPr>
          <p:cNvPr id="9" name="Prostokąt 8"/>
          <p:cNvSpPr/>
          <p:nvPr/>
        </p:nvSpPr>
        <p:spPr>
          <a:xfrm>
            <a:off x="1071538" y="1214422"/>
            <a:ext cx="707236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PROGRAM OPERACYJNY WOJEWÓDZTWA PODKARPACKIEGO NA LATA 2014-2020</a:t>
            </a:r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Formalne i merytoryczne kryteria wyboru projektów </a:t>
            </a:r>
            <a:endParaRPr lang="pl-PL" sz="2000" b="1" i="1" dirty="0" smtClean="0"/>
          </a:p>
          <a:p>
            <a:pPr algn="ctr"/>
            <a:r>
              <a:rPr lang="pl-PL" sz="2000" b="1" dirty="0"/>
              <a:t>dla projektów konkursowych w ramach wszystkich działań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poddziałań współfinansowanych ze środków Europejskiego Funduszu Społecznego w ramach </a:t>
            </a:r>
            <a:r>
              <a:rPr lang="pl-PL" sz="2000" b="1" dirty="0" smtClean="0"/>
              <a:t>RPO WP na lata 2014-2020</a:t>
            </a:r>
            <a:r>
              <a:rPr lang="pl-PL" sz="2000" b="1" dirty="0"/>
              <a:t>.</a:t>
            </a:r>
            <a:endParaRPr lang="pl-PL" sz="2000" b="1" dirty="0"/>
          </a:p>
          <a:p>
            <a:pPr algn="ctr"/>
            <a:endParaRPr lang="pl-PL" sz="1600" b="1" i="1" dirty="0" smtClean="0"/>
          </a:p>
          <a:p>
            <a:pPr algn="ctr"/>
            <a:endParaRPr lang="pl-PL" sz="1600" b="1" i="1" dirty="0"/>
          </a:p>
          <a:p>
            <a:pPr algn="ctr"/>
            <a:endParaRPr lang="pl-PL" sz="1600" b="1" i="1" dirty="0" smtClean="0"/>
          </a:p>
          <a:p>
            <a:pPr algn="ctr"/>
            <a:r>
              <a:rPr lang="pl-PL" b="1" i="1" dirty="0" smtClean="0"/>
              <a:t>Wojewódzki </a:t>
            </a:r>
            <a:r>
              <a:rPr lang="pl-PL" b="1" i="1" dirty="0" smtClean="0"/>
              <a:t>Urząd Pracy w Rzeszowie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3191532"/>
              </p:ext>
            </p:extLst>
          </p:nvPr>
        </p:nvGraphicFramePr>
        <p:xfrm>
          <a:off x="539552" y="332656"/>
          <a:ext cx="7920880" cy="5648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39666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19052" y="44624"/>
            <a:ext cx="7081340" cy="720080"/>
            <a:chOff x="616" y="13152"/>
            <a:chExt cx="10670" cy="1084"/>
          </a:xfrm>
        </p:grpSpPr>
        <p:pic>
          <p:nvPicPr>
            <p:cNvPr id="5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</p:spPr>
        </p:pic>
        <p:pic>
          <p:nvPicPr>
            <p:cNvPr id="6" name="Obraz 1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</p:spPr>
        </p:pic>
        <p:pic>
          <p:nvPicPr>
            <p:cNvPr id="7" name="Obraz 2" descr="Logo FE Program Regional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</p:spPr>
        </p:pic>
        <p:pic>
          <p:nvPicPr>
            <p:cNvPr id="8" name="Obraz 29" descr="wup-rzeszow-logo-poziom-kolor-rgb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</p:spPr>
        </p:pic>
      </p:grpSp>
      <p:sp>
        <p:nvSpPr>
          <p:cNvPr id="9" name="Prostokąt 8"/>
          <p:cNvSpPr/>
          <p:nvPr/>
        </p:nvSpPr>
        <p:spPr>
          <a:xfrm>
            <a:off x="1071538" y="121442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Dziękuję za uwagę</a:t>
            </a:r>
            <a:endParaRPr lang="pl-PL" sz="3600" b="1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500034" y="20002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Wojewódzki Urząd Pracy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Rzeszowie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ul. płk. L. Lisa-Kuli 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35-025 Rzeszów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www.wup-rzeszow.pl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wup@wup-rzeszow.pl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755576" y="980728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/>
              <a:t>W związku z doświadczeniami płynącymi z pierwszych konkursów wydzielono z kryteriów formalnych tzw. wymogi formalne (jednakowe dla wszystkich działań).</a:t>
            </a:r>
          </a:p>
          <a:p>
            <a:pPr algn="just">
              <a:lnSpc>
                <a:spcPct val="150000"/>
              </a:lnSpc>
            </a:pPr>
            <a:endParaRPr lang="pl-PL" sz="2000" b="1" dirty="0" smtClean="0"/>
          </a:p>
          <a:p>
            <a:pPr algn="just">
              <a:lnSpc>
                <a:spcPct val="150000"/>
              </a:lnSpc>
            </a:pPr>
            <a:r>
              <a:rPr lang="pl-PL" sz="2000" b="1" dirty="0" smtClean="0"/>
              <a:t>Niespełnienie wymogów formalnych skutkuje wezwaniem Wnioskodawcy do uzupełnienia stwierdzonych braków w terminie nie krótszym niż 7 dni. Wnioskodawca ma możliwość uzupełnienia/poprawy oczywistych omyłek, które nie mogą prowadzić do istotnej modyfikacji wniosku.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1.</a:t>
            </a:r>
            <a:r>
              <a:rPr lang="pl-PL" sz="2000" dirty="0" smtClean="0"/>
              <a:t> </a:t>
            </a:r>
            <a:r>
              <a:rPr lang="pl-PL" sz="2000" b="1" dirty="0" smtClean="0"/>
              <a:t>Ogólna uwaga dotycząca zaproponowanego brzmienia i sposobu oceny kryteriów</a:t>
            </a:r>
            <a:endParaRPr lang="pl-PL" sz="20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2358426"/>
              </p:ext>
            </p:extLst>
          </p:nvPr>
        </p:nvGraphicFramePr>
        <p:xfrm>
          <a:off x="1475656" y="1340768"/>
          <a:ext cx="6096000" cy="4640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18521452"/>
              </p:ext>
            </p:extLst>
          </p:nvPr>
        </p:nvGraphicFramePr>
        <p:xfrm>
          <a:off x="395536" y="548680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02216703"/>
              </p:ext>
            </p:extLst>
          </p:nvPr>
        </p:nvGraphicFramePr>
        <p:xfrm>
          <a:off x="395536" y="548680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6271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 smtClean="0"/>
          </a:p>
          <a:p>
            <a:endParaRPr lang="pl-PL" sz="2000" b="1" dirty="0"/>
          </a:p>
          <a:p>
            <a:r>
              <a:rPr lang="pl-PL" sz="2000" b="1" dirty="0" smtClean="0"/>
              <a:t>2</a:t>
            </a:r>
            <a:r>
              <a:rPr lang="pl-PL" sz="2000" b="1" dirty="0" smtClean="0"/>
              <a:t>.</a:t>
            </a:r>
            <a:r>
              <a:rPr lang="pl-PL" sz="2000" dirty="0" smtClean="0"/>
              <a:t> </a:t>
            </a:r>
            <a:r>
              <a:rPr lang="pl-PL" sz="2000" b="1" dirty="0" smtClean="0"/>
              <a:t>Uwaga do kryterium </a:t>
            </a:r>
            <a:r>
              <a:rPr lang="pl-PL" sz="2000" b="1" dirty="0" smtClean="0"/>
              <a:t>ogólnego merytorycznego punktowego nr 4: </a:t>
            </a:r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„</a:t>
            </a:r>
            <a:r>
              <a:rPr lang="pl-PL" sz="2000" b="1" dirty="0" smtClean="0"/>
              <a:t>Adekwatność </a:t>
            </a:r>
            <a:r>
              <a:rPr lang="pl-PL" sz="2000" b="1" dirty="0"/>
              <a:t>potencjału i doświadczenia wnioskodawcy i ew. partnerów  do skali i zakresu zaplanowanych w projekcie działań w tym również potencjału do zarządzania projektem oraz doświadczenia wnioskodawcy i ew. partnerów w realizacji przedsięwzięć: </a:t>
            </a:r>
            <a:endParaRPr lang="pl-PL" sz="2000" dirty="0"/>
          </a:p>
          <a:p>
            <a:pPr lvl="0" fontAlgn="base"/>
            <a:r>
              <a:rPr lang="pl-PL" sz="2000" b="1" dirty="0" smtClean="0"/>
              <a:t>1) </a:t>
            </a:r>
            <a:r>
              <a:rPr lang="x-none" sz="2000" b="1" dirty="0" smtClean="0"/>
              <a:t>w</a:t>
            </a:r>
            <a:r>
              <a:rPr lang="x-none" sz="2000" b="1" dirty="0"/>
              <a:t> obszarze, wsparcia projektu,</a:t>
            </a:r>
            <a:endParaRPr lang="pl-PL" sz="2000" dirty="0"/>
          </a:p>
          <a:p>
            <a:pPr lvl="0" fontAlgn="base"/>
            <a:r>
              <a:rPr lang="pl-PL" sz="2000" b="1" dirty="0" smtClean="0"/>
              <a:t>2) </a:t>
            </a:r>
            <a:r>
              <a:rPr lang="x-none" sz="2000" b="1" dirty="0" smtClean="0"/>
              <a:t>na </a:t>
            </a:r>
            <a:r>
              <a:rPr lang="x-none" sz="2000" b="1" dirty="0"/>
              <a:t>rzecz grupy docelowej, do której skierowany będzie projekt oraz</a:t>
            </a:r>
            <a:endParaRPr lang="pl-PL" sz="2000" dirty="0"/>
          </a:p>
          <a:p>
            <a:pPr lvl="0" fontAlgn="base"/>
            <a:r>
              <a:rPr lang="pl-PL" sz="2000" b="1" dirty="0" smtClean="0"/>
              <a:t>3) </a:t>
            </a:r>
            <a:r>
              <a:rPr lang="x-none" sz="2000" b="1" dirty="0" smtClean="0"/>
              <a:t>na </a:t>
            </a:r>
            <a:r>
              <a:rPr lang="x-none" sz="2000" b="1" dirty="0"/>
              <a:t>określonym terytorium, którego będzie dotyczyć realizacja projektu</a:t>
            </a:r>
            <a:r>
              <a:rPr lang="x-none" sz="2000" b="1" dirty="0" smtClean="0"/>
              <a:t>.</a:t>
            </a:r>
            <a:r>
              <a:rPr lang="pl-PL" sz="2000" b="1" dirty="0" smtClean="0"/>
              <a:t>”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245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78835946"/>
              </p:ext>
            </p:extLst>
          </p:nvPr>
        </p:nvGraphicFramePr>
        <p:xfrm>
          <a:off x="539552" y="764704"/>
          <a:ext cx="792088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320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0114139"/>
              </p:ext>
            </p:extLst>
          </p:nvPr>
        </p:nvGraphicFramePr>
        <p:xfrm>
          <a:off x="539552" y="332656"/>
          <a:ext cx="7920880" cy="5648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41860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9780995"/>
              </p:ext>
            </p:extLst>
          </p:nvPr>
        </p:nvGraphicFramePr>
        <p:xfrm>
          <a:off x="539552" y="332656"/>
          <a:ext cx="7920880" cy="5648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292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599</Words>
  <Application>Microsoft Office PowerPoint</Application>
  <PresentationFormat>Pokaz na ekranie (4:3)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Grzegorz Wycislak</cp:lastModifiedBy>
  <cp:revision>261</cp:revision>
  <cp:lastPrinted>2015-05-26T09:21:50Z</cp:lastPrinted>
  <dcterms:created xsi:type="dcterms:W3CDTF">2015-05-19T07:37:20Z</dcterms:created>
  <dcterms:modified xsi:type="dcterms:W3CDTF">2016-05-25T07:32:43Z</dcterms:modified>
</cp:coreProperties>
</file>