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19" r:id="rId4"/>
    <p:sldId id="330" r:id="rId5"/>
    <p:sldId id="324" r:id="rId6"/>
    <p:sldId id="326" r:id="rId7"/>
    <p:sldId id="332" r:id="rId8"/>
    <p:sldId id="379" r:id="rId9"/>
    <p:sldId id="334" r:id="rId10"/>
    <p:sldId id="338" r:id="rId11"/>
    <p:sldId id="342" r:id="rId12"/>
    <p:sldId id="344" r:id="rId13"/>
    <p:sldId id="349" r:id="rId14"/>
    <p:sldId id="351" r:id="rId15"/>
    <p:sldId id="380" r:id="rId16"/>
    <p:sldId id="353" r:id="rId17"/>
    <p:sldId id="372" r:id="rId18"/>
    <p:sldId id="376" r:id="rId19"/>
    <p:sldId id="275" r:id="rId20"/>
    <p:sldId id="381" r:id="rId21"/>
    <p:sldId id="378" r:id="rId22"/>
    <p:sldId id="382" r:id="rId23"/>
    <p:sldId id="300" r:id="rId24"/>
    <p:sldId id="364" r:id="rId25"/>
    <p:sldId id="384" r:id="rId26"/>
    <p:sldId id="385" r:id="rId27"/>
    <p:sldId id="362" r:id="rId28"/>
    <p:sldId id="360" r:id="rId29"/>
    <p:sldId id="267" r:id="rId30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6" autoAdjust="0"/>
    <p:restoredTop sz="84690" autoAdjust="0"/>
  </p:normalViewPr>
  <p:slideViewPr>
    <p:cSldViewPr>
      <p:cViewPr>
        <p:scale>
          <a:sx n="91" d="100"/>
          <a:sy n="91" d="100"/>
        </p:scale>
        <p:origin x="-570" y="-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9" y="0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4588" cy="3717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705"/>
            <a:ext cx="5435600" cy="446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0218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pl-PL" b="0" baseline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9967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47166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99672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1199672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pl-PL" b="0" baseline="0" dirty="0" smtClean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29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195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pl-PL" b="0" dirty="0" smtClean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0" kern="1200" dirty="0" smtClean="0">
              <a:solidFill>
                <a:srgbClr val="00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Symbol zastępczy notatek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 dirty="0"/>
          </a:p>
        </p:txBody>
      </p:sp>
    </p:spTree>
    <p:extLst>
      <p:ext uri="{BB962C8B-B14F-4D97-AF65-F5344CB8AC3E}">
        <p14:creationId xmlns="" xmlns:p14="http://schemas.microsoft.com/office/powerpoint/2010/main" val="207614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71563" y="1214438"/>
            <a:ext cx="7100887" cy="5295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dirty="0" smtClean="0">
                <a:solidFill>
                  <a:srgbClr val="000000"/>
                </a:solidFill>
              </a:rPr>
              <a:t>Kryteria wyboru projektów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w ramach IX Osi Priorytetowej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 smtClean="0">
                <a:solidFill>
                  <a:srgbClr val="000000"/>
                </a:solidFill>
              </a:rPr>
              <a:t>RPO WP 2014-2020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 i="1" dirty="0" smtClean="0">
                <a:solidFill>
                  <a:srgbClr val="000000"/>
                </a:solidFill>
              </a:rPr>
              <a:t>Jakość edukacji i </a:t>
            </a:r>
            <a:r>
              <a:rPr lang="pl-PL" sz="3600" b="1" i="1" dirty="0">
                <a:solidFill>
                  <a:srgbClr val="000000"/>
                </a:solidFill>
              </a:rPr>
              <a:t>k</a:t>
            </a:r>
            <a:r>
              <a:rPr lang="pl-PL" sz="3600" b="1" i="1" dirty="0" smtClean="0">
                <a:solidFill>
                  <a:srgbClr val="000000"/>
                </a:solidFill>
              </a:rPr>
              <a:t>ompetencji w regionie</a:t>
            </a:r>
            <a:endParaRPr lang="pl-PL" sz="36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000" b="1" i="1" dirty="0">
                <a:solidFill>
                  <a:srgbClr val="000000"/>
                </a:solidFill>
              </a:rPr>
              <a:t>Działanie </a:t>
            </a:r>
            <a:r>
              <a:rPr lang="pl-PL" sz="3000" b="1" i="1" dirty="0" smtClean="0">
                <a:solidFill>
                  <a:srgbClr val="000000"/>
                </a:solidFill>
              </a:rPr>
              <a:t>9.2 Poprawa jakości kształcenia ogólnego</a:t>
            </a: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000" b="1" i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Wojewódzki 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rgbClr val="000000"/>
                </a:solidFill>
              </a:rPr>
              <a:t>Wydział </a:t>
            </a:r>
            <a:r>
              <a:rPr lang="pl-PL" b="1" i="1" dirty="0" smtClean="0">
                <a:solidFill>
                  <a:srgbClr val="000000"/>
                </a:solidFill>
              </a:rPr>
              <a:t>Edukacji </a:t>
            </a:r>
            <a:r>
              <a:rPr lang="pl-PL" b="1" i="1" dirty="0">
                <a:solidFill>
                  <a:srgbClr val="000000"/>
                </a:solidFill>
              </a:rPr>
              <a:t>EFS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23528" y="1500174"/>
            <a:ext cx="8496944" cy="488115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W przypadku realizacji w danej szkole  typu wsparcia nr 2 (zgodnie z </a:t>
            </a:r>
            <a:r>
              <a:rPr lang="pl-PL" sz="2400" b="1" dirty="0" err="1" smtClean="0">
                <a:solidFill>
                  <a:schemeClr val="tx1"/>
                </a:solidFill>
              </a:rPr>
              <a:t>SzOOP</a:t>
            </a:r>
            <a:r>
              <a:rPr lang="pl-PL" sz="2400" b="1" dirty="0" smtClean="0">
                <a:solidFill>
                  <a:schemeClr val="tx1"/>
                </a:solidFill>
              </a:rPr>
              <a:t>) projekt obowiązkowo zakłada  doskonalenie umiejętności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kompetencji zawodowych niezbędnych do prowadzenia procesu nauczania opartego na metodzie eksperymentu, minimum 75% nauczycieli przedmiotów przyrodniczych, zatrudnionych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szkole. Zakres wsparcia  obejmuje wykorzystanie metody eksperymentu w dydaktyce.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79512" y="260649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4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pierwotnym brzmieniu </a:t>
            </a:r>
            <a:r>
              <a:rPr lang="pl-PL" sz="2400" b="1" dirty="0" smtClean="0">
                <a:solidFill>
                  <a:srgbClr val="FF0000"/>
                </a:solidFill>
              </a:rPr>
              <a:t>(bez zmian)</a:t>
            </a:r>
            <a:r>
              <a:rPr lang="pl-PL" sz="2400" b="1" dirty="0" smtClean="0">
                <a:solidFill>
                  <a:schemeClr val="tx1"/>
                </a:solidFill>
              </a:rPr>
              <a:t>: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23528" y="1571612"/>
            <a:ext cx="8496944" cy="480971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W przypadku realizacji w danej szkole typu wsparcia nr 3 (zgodnie z </a:t>
            </a:r>
            <a:r>
              <a:rPr lang="pl-PL" sz="2400" b="1" dirty="0" err="1" smtClean="0">
                <a:solidFill>
                  <a:schemeClr val="tx1"/>
                </a:solidFill>
              </a:rPr>
              <a:t>SzOOP</a:t>
            </a:r>
            <a:r>
              <a:rPr lang="pl-PL" sz="2400" b="1" dirty="0" smtClean="0">
                <a:solidFill>
                  <a:schemeClr val="tx1"/>
                </a:solidFill>
              </a:rPr>
              <a:t>) projekt obowiązkowo zakłada podniesienie kompetencji cyfrowych minimum 75% nauczycieli wszystkich przedmiotów, zatrudnionych w szkole.  Zakres wsparcia  obejmuje korzystanie z narzędzi TIK zakupionych do szkół lub placówek systemu oświaty oraz włączanie narzędzi TIK do nauczania przedmiotowego. 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79512" y="260649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5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pierwotnym brzmieniu </a:t>
            </a:r>
            <a:r>
              <a:rPr lang="pl-PL" sz="2400" b="1" dirty="0" smtClean="0">
                <a:solidFill>
                  <a:srgbClr val="FF0000"/>
                </a:solidFill>
              </a:rPr>
              <a:t>(bez zmian)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99592" y="1124744"/>
            <a:ext cx="7458622" cy="3804453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endParaRPr lang="pl-PL" sz="2000" dirty="0" smtClean="0">
              <a:solidFill>
                <a:schemeClr val="tx1"/>
              </a:solidFill>
            </a:endParaRPr>
          </a:p>
          <a:p>
            <a:pPr algn="just"/>
            <a:r>
              <a:rPr lang="pl-PL" sz="2000" dirty="0" smtClean="0">
                <a:solidFill>
                  <a:schemeClr val="tx1"/>
                </a:solidFill>
              </a:rPr>
              <a:t>Zmiany </a:t>
            </a:r>
            <a:r>
              <a:rPr lang="pl-PL" sz="2000" dirty="0">
                <a:solidFill>
                  <a:schemeClr val="tx1"/>
                </a:solidFill>
              </a:rPr>
              <a:t>w definicji/wyjaśnieniu </a:t>
            </a:r>
            <a:r>
              <a:rPr lang="pl-PL" sz="2000" dirty="0" smtClean="0">
                <a:solidFill>
                  <a:schemeClr val="tx1"/>
                </a:solidFill>
              </a:rPr>
              <a:t>kryteriów </a:t>
            </a:r>
            <a:r>
              <a:rPr lang="pl-PL" sz="2000" dirty="0">
                <a:solidFill>
                  <a:schemeClr val="tx1"/>
                </a:solidFill>
              </a:rPr>
              <a:t>– </a:t>
            </a: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celu ujednolicenia postępowania </a:t>
            </a:r>
            <a:r>
              <a:rPr lang="pl-PL" sz="2000" b="1" dirty="0">
                <a:solidFill>
                  <a:schemeClr val="tx1"/>
                </a:solidFill>
              </a:rPr>
              <a:t>doprecyzowano, że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sytuacji  wystąpienia zmian w stanie </a:t>
            </a:r>
            <a:r>
              <a:rPr lang="pl-PL" sz="2000" b="1" dirty="0" smtClean="0">
                <a:solidFill>
                  <a:schemeClr val="tx1"/>
                </a:solidFill>
              </a:rPr>
              <a:t>zatrudnienia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</a:t>
            </a:r>
            <a:r>
              <a:rPr lang="pl-PL" sz="2000" b="1" dirty="0">
                <a:solidFill>
                  <a:schemeClr val="tx1"/>
                </a:solidFill>
              </a:rPr>
              <a:t>danej szkole w trakcie rozliczenia projektu</a:t>
            </a:r>
            <a:r>
              <a:rPr lang="pl-PL" sz="2000" dirty="0">
                <a:solidFill>
                  <a:schemeClr val="tx1"/>
                </a:solidFill>
              </a:rPr>
              <a:t> Beneficjenta będzie obowiązywać  liczba nauczycieli objętych wsparciem określona we </a:t>
            </a:r>
            <a:r>
              <a:rPr lang="pl-PL" sz="2000" dirty="0" smtClean="0">
                <a:solidFill>
                  <a:schemeClr val="tx1"/>
                </a:solidFill>
              </a:rPr>
              <a:t>wniosku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o </a:t>
            </a:r>
            <a:r>
              <a:rPr lang="pl-PL" sz="2000" dirty="0">
                <a:solidFill>
                  <a:schemeClr val="tx1"/>
                </a:solidFill>
              </a:rPr>
              <a:t>dofinansowanie na dzień składania wniosku, niezależnie od zmian stanu zatrudnienia  w danej </a:t>
            </a:r>
            <a:r>
              <a:rPr lang="pl-PL" sz="2000" dirty="0" smtClean="0">
                <a:solidFill>
                  <a:schemeClr val="tx1"/>
                </a:solidFill>
              </a:rPr>
              <a:t>szkole. </a:t>
            </a:r>
            <a:endParaRPr lang="pl-PL" sz="20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Doprecyzowanie definicji kryteriów 3, 4 i 5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42910" y="1052736"/>
            <a:ext cx="8001056" cy="48245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800" b="1" dirty="0" smtClean="0">
                <a:solidFill>
                  <a:schemeClr val="tx1"/>
                </a:solidFill>
              </a:rPr>
              <a:t>Zgłoszone uwagi:</a:t>
            </a:r>
          </a:p>
          <a:p>
            <a:r>
              <a:rPr lang="pl-PL" sz="2800" b="1" dirty="0" smtClean="0">
                <a:solidFill>
                  <a:schemeClr val="tx1"/>
                </a:solidFill>
              </a:rPr>
              <a:t>1.Rozszerzenie grupy potencjalnych wnioskodawców o placówki doskonalenia nauczycieli i szkoły wyższe (uwaga uwzględniona);</a:t>
            </a:r>
          </a:p>
          <a:p>
            <a:r>
              <a:rPr lang="pl-PL" sz="2800" b="1" dirty="0" smtClean="0">
                <a:solidFill>
                  <a:schemeClr val="tx1"/>
                </a:solidFill>
              </a:rPr>
              <a:t>2.Rozszerzenie grupy potencjalnych wnioskodawców o organizacje pozarządowe (uwaga nieuwzględniona).</a:t>
            </a:r>
          </a:p>
          <a:p>
            <a:pPr algn="just">
              <a:buFont typeface="Wingdings" pitchFamily="2" charset="2"/>
              <a:buChar char="Ø"/>
            </a:pPr>
            <a:endParaRPr lang="pl-PL" sz="20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Kryterium dostępu nr 6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31236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Wnioskodawcą jest podmiot posiadający najlepsze rozeznanie w problemach </a:t>
            </a:r>
            <a:br>
              <a:rPr lang="pl-PL" sz="2800" b="1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i potrzebach szkół i placówek oświatowych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6 </a:t>
            </a:r>
          </a:p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PO ZMIANACH – skrócono nazwę wskazują na cel istnienia kryterium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412776"/>
            <a:ext cx="7920880" cy="396044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>Wnioskodawcą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może być wyłącznie jeden z poniższych podmiotów: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organ prowadzący szkołę lub placówkę w rozumieniu art. 2 pkt 3, 5, 7;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szkoła lub placówka w rozumieniu art. 2 pkt 3, 5, 7;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placówka doskonalenia nauczycieli w rozumieniu art. 2 pkt 9 Ustawy </a:t>
            </a: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>o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systemie oświaty posiadająca siedzibę na terenie województwa podkarpackiego wyłącznie w partnerstwie z podmiotem wskazanym </a:t>
            </a: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>w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punkcie 1) lub 2) na rzecz, którego udzielane jest wsparcie;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uczelnia działająca na podstawie przepisów ustawy Prawo </a:t>
            </a: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>o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szkolnictwie wyższym posiadająca siedzibę/oddział/filię na terenie województwa podkarpackiego wyłącznie w partnerstwie z podmiotem wskazanym w punkcie 1) lub 2) na rzecz którego udzielane jest wsparcie.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6 </a:t>
            </a: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Definicja/wyjaśnienie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691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556792"/>
            <a:ext cx="7920880" cy="388843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Wsparcie jest udzielane jednokrotnie dla tej samej szkoły/placówki w ramach danego konkursu </a:t>
            </a:r>
          </a:p>
          <a:p>
            <a:pPr algn="ctr"/>
            <a:endParaRPr lang="pl-PL" sz="2000" dirty="0" smtClean="0">
              <a:solidFill>
                <a:schemeClr val="tx1"/>
              </a:solidFill>
            </a:endParaRPr>
          </a:p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(Wprowadzenie kryterium wynika z modyfikacji kryterium nr 6 polegającej na rozszerzeniu grupy potencjalnych wnioskodawców)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Dodatkowe kryterium dostępu nr 7</a:t>
            </a: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11560" y="1124744"/>
            <a:ext cx="7992888" cy="432048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400" dirty="0" smtClean="0">
                <a:solidFill>
                  <a:schemeClr val="tx1"/>
                </a:solidFill>
              </a:rPr>
              <a:t>Szkoła/placówka </a:t>
            </a:r>
            <a:r>
              <a:rPr lang="pl-PL" sz="2400" dirty="0">
                <a:solidFill>
                  <a:schemeClr val="tx1"/>
                </a:solidFill>
              </a:rPr>
              <a:t>może być objęta wsparciem tylko raz </a:t>
            </a:r>
            <a:r>
              <a:rPr lang="pl-PL" sz="2400" dirty="0" smtClean="0">
                <a:solidFill>
                  <a:schemeClr val="tx1"/>
                </a:solidFill>
              </a:rPr>
              <a:t>w </a:t>
            </a:r>
            <a:r>
              <a:rPr lang="pl-PL" sz="2400" dirty="0">
                <a:solidFill>
                  <a:schemeClr val="tx1"/>
                </a:solidFill>
              </a:rPr>
              <a:t>ramach jednego projektu, tj. niedopuszczalna jest sytuacja, w której wsparcie dla jednej szkoły/placówki udzielane jest przez więcej niż jednego </a:t>
            </a:r>
            <a:r>
              <a:rPr lang="pl-PL" sz="2400" dirty="0" smtClean="0">
                <a:solidFill>
                  <a:schemeClr val="tx1"/>
                </a:solidFill>
              </a:rPr>
              <a:t>wnioskodawcę. Oznacza </a:t>
            </a:r>
            <a:r>
              <a:rPr lang="pl-PL" sz="2400" dirty="0">
                <a:solidFill>
                  <a:schemeClr val="tx1"/>
                </a:solidFill>
              </a:rPr>
              <a:t>to </a:t>
            </a:r>
            <a:r>
              <a:rPr lang="pl-PL" sz="2400" dirty="0" smtClean="0">
                <a:solidFill>
                  <a:schemeClr val="tx1"/>
                </a:solidFill>
              </a:rPr>
              <a:t/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w </a:t>
            </a:r>
            <a:r>
              <a:rPr lang="pl-PL" sz="2400" dirty="0">
                <a:solidFill>
                  <a:schemeClr val="tx1"/>
                </a:solidFill>
              </a:rPr>
              <a:t>szczególności, że jeżeli szkoła samodzielnie wnioskuje </a:t>
            </a:r>
            <a:r>
              <a:rPr lang="pl-PL" sz="2400" dirty="0" smtClean="0">
                <a:solidFill>
                  <a:schemeClr val="tx1"/>
                </a:solidFill>
              </a:rPr>
              <a:t>o </a:t>
            </a:r>
            <a:r>
              <a:rPr lang="pl-PL" sz="2400" dirty="0">
                <a:solidFill>
                  <a:schemeClr val="tx1"/>
                </a:solidFill>
              </a:rPr>
              <a:t>wsparcie to nie może być jednocześnie przewidziana do objęcia wsparciem w ramach innych </a:t>
            </a:r>
            <a:r>
              <a:rPr lang="pl-PL" sz="2400" dirty="0" smtClean="0">
                <a:solidFill>
                  <a:schemeClr val="tx1"/>
                </a:solidFill>
              </a:rPr>
              <a:t>projektów.</a:t>
            </a:r>
          </a:p>
          <a:p>
            <a:pPr algn="just">
              <a:buFont typeface="Wingdings" pitchFamily="2" charset="2"/>
              <a:buChar char="Ø"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Definicja/wyjaśnienie kryterium dostępu nr 7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02454" y="869132"/>
            <a:ext cx="7992888" cy="511256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1.Utworzenie kryterium dostępu  „Inwentaryzacja sprzętu, w szczególności tego zakupionego ze środków Europejskich Funduszy Strukturalnych i Inwestycyjnych” (uwaga nieuwzględniona);</a:t>
            </a: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2.Utworzenie kryterium dostępu „Komplementarność wsparcia z edukacyjną infrastrukturą społeczną finansowaną z EFRR" (uwaga nieuwzględniona);</a:t>
            </a: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3. Utworzenie kryterium dostępu "Wymóg otwartego, publicznego udostępniania materiałów edukacyjnych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i szkoleniowych stworzonych w ramach projektów finansowanych z EFS"(uwaga nieuwzględniona)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260649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Inne zgłoszone uwagi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81843" y="1124744"/>
            <a:ext cx="8180314" cy="378621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4800" b="1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pl-PL" sz="4800" b="1" dirty="0" smtClean="0">
                <a:solidFill>
                  <a:srgbClr val="000000"/>
                </a:solidFill>
                <a:latin typeface="Arial"/>
              </a:rPr>
              <a:t>Kryteria </a:t>
            </a:r>
            <a:r>
              <a:rPr lang="pl-PL" sz="4800" b="1" dirty="0">
                <a:solidFill>
                  <a:srgbClr val="000000"/>
                </a:solidFill>
                <a:latin typeface="Arial"/>
              </a:rPr>
              <a:t>premiujące do Działania 9.2</a:t>
            </a:r>
            <a:endParaRPr lang="pl-P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225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2160588" y="427822"/>
            <a:ext cx="4608512" cy="1800051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rgbClr val="000000"/>
                </a:solidFill>
              </a:rPr>
              <a:t>Działanie </a:t>
            </a:r>
            <a:r>
              <a:rPr lang="pl-PL" sz="3200" b="1" dirty="0" smtClean="0">
                <a:solidFill>
                  <a:srgbClr val="000000"/>
                </a:solidFill>
              </a:rPr>
              <a:t>9.2</a:t>
            </a:r>
            <a:r>
              <a:rPr lang="pl-PL" sz="2800" b="1" dirty="0" smtClean="0">
                <a:solidFill>
                  <a:srgbClr val="000000"/>
                </a:solidFill>
              </a:rPr>
              <a:t> </a:t>
            </a:r>
            <a:r>
              <a:rPr lang="pl-PL" sz="2800" b="1" dirty="0">
                <a:solidFill>
                  <a:srgbClr val="000000"/>
                </a:solidFill>
              </a:rPr>
              <a:t/>
            </a:r>
            <a:br>
              <a:rPr lang="pl-PL" sz="2800" b="1" dirty="0">
                <a:solidFill>
                  <a:srgbClr val="000000"/>
                </a:solidFill>
              </a:rPr>
            </a:b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400" dirty="0" smtClean="0">
                <a:solidFill>
                  <a:srgbClr val="000000"/>
                </a:solidFill>
              </a:rPr>
              <a:t>POPRAWA JAKOŚCI KSZTAŁCENIA OGÓLNEGO</a:t>
            </a:r>
            <a:endParaRPr lang="pl-PL" sz="2400" dirty="0">
              <a:solidFill>
                <a:srgbClr val="0000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5576" y="2564904"/>
            <a:ext cx="7344816" cy="36724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FF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</a:rPr>
              <a:t>Cele szczegółowe:</a:t>
            </a:r>
            <a:endParaRPr lang="pl-PL" sz="2400" b="1" dirty="0">
              <a:solidFill>
                <a:srgbClr val="000000"/>
              </a:solidFill>
            </a:endParaRPr>
          </a:p>
          <a:p>
            <a:pPr marL="457200" indent="-4572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Wzrost kompetencji kluczowych uczniów w zakresie TIK, nauk matematyczno-przyrodniczych, języków obcych, kreatywności, innowacyjności i pracy zespołowej oraz rozwijanie indywidualnego podejścia do ucznia, szczególnie ze specjalnymi potrzebami edukacyjnymi. </a:t>
            </a:r>
          </a:p>
          <a:p>
            <a:pPr marL="457200" indent="-457200" algn="just" eaLnBrk="1" hangingPunct="1">
              <a:buClrTx/>
              <a:buFontTx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Wzrost kompetencji nauczycieli kształcenia ogólnego, w szczególności w zakresie wykorzystania TIK w nauczaniu.</a:t>
            </a:r>
            <a:endParaRPr lang="pl-PL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68151" y="2009368"/>
            <a:ext cx="8180314" cy="378621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pl-PL" sz="2400" b="1" dirty="0" smtClean="0">
                <a:solidFill>
                  <a:schemeClr val="tx1"/>
                </a:solidFill>
              </a:rPr>
              <a:t>Projekt jest realizowany wyłącznie w szkołach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/w szkole i/lub placówkach oświatowych zlokalizowanych  na obszarach gmin wiejskich, części wiejskiej gmin miejsko – wiejskich (leżącej poza miastem) i miast do 25 tys. mieszkańców. </a:t>
            </a:r>
            <a:endParaRPr lang="pl-PL" sz="2400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 smtClean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</a:rPr>
              <a:t>Premia: 5 punktów</a:t>
            </a:r>
          </a:p>
        </p:txBody>
      </p:sp>
      <p:sp>
        <p:nvSpPr>
          <p:cNvPr id="4" name="CustomShape 4"/>
          <p:cNvSpPr/>
          <p:nvPr/>
        </p:nvSpPr>
        <p:spPr>
          <a:xfrm>
            <a:off x="250920" y="404664"/>
            <a:ext cx="8353080" cy="123838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lang="pl-PL" sz="2400" b="1" dirty="0" smtClean="0">
              <a:solidFill>
                <a:schemeClr val="tx1"/>
              </a:solidFill>
              <a:latin typeface="Arial"/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/>
              </a:rPr>
              <a:t>Kryterium premiujące nr 1 </a:t>
            </a:r>
            <a:br>
              <a:rPr lang="pl-PL" sz="2400" b="1" dirty="0" smtClean="0">
                <a:solidFill>
                  <a:schemeClr val="tx1"/>
                </a:solidFill>
                <a:latin typeface="Arial"/>
              </a:rPr>
            </a:br>
            <a:r>
              <a:rPr lang="pl-PL" sz="2400" b="1" dirty="0" smtClean="0">
                <a:solidFill>
                  <a:schemeClr val="tx1"/>
                </a:solidFill>
                <a:latin typeface="Arial"/>
              </a:rPr>
              <a:t>w pierwotnym brzmieniu </a:t>
            </a:r>
            <a:r>
              <a:rPr lang="pl-PL" sz="2400" b="1" dirty="0" smtClean="0">
                <a:solidFill>
                  <a:srgbClr val="FF0000"/>
                </a:solidFill>
                <a:latin typeface="Arial"/>
              </a:rPr>
              <a:t>(bez zmian)</a:t>
            </a: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7742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52839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  <a:t>Projekt zakłada wsparcie doskonalenia umiejętności i kompetencji zawodowych nauczycieli w zakresie pedagogiki specjalnej </a:t>
            </a:r>
            <a:b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  <a:t>( typ wsparcia nr 4 zgodnie z </a:t>
            </a:r>
            <a:r>
              <a:rPr lang="pl-PL" sz="2400" b="1" dirty="0" err="1" smtClean="0">
                <a:solidFill>
                  <a:schemeClr val="tx1"/>
                </a:solidFill>
                <a:latin typeface="Arial"/>
                <a:cs typeface="Arial"/>
              </a:rPr>
              <a:t>SzOOP</a:t>
            </a:r>
            <a: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</a:p>
          <a:p>
            <a:pPr algn="ctr"/>
            <a:endParaRPr lang="pl-PL" sz="24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  <a:t>        Premia: 5 punktów</a:t>
            </a:r>
          </a:p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premiujące nr 2 </a:t>
            </a:r>
          </a:p>
          <a:p>
            <a:pPr algn="ctr"/>
            <a:r>
              <a:rPr lang="pl-PL" sz="1600" dirty="0">
                <a:solidFill>
                  <a:schemeClr val="tx1"/>
                </a:solidFill>
                <a:latin typeface="Arial"/>
                <a:cs typeface="Arial"/>
              </a:rPr>
              <a:t>(na wniosek MEN skrócono nazwę kryterium oraz rozszerzono zakres stosowania kryterium</a:t>
            </a:r>
            <a:r>
              <a:rPr lang="pl-PL" sz="16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052736"/>
            <a:ext cx="7920880" cy="468052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200" dirty="0">
                <a:solidFill>
                  <a:srgbClr val="000000"/>
                </a:solidFill>
                <a:latin typeface="Times New Roman" pitchFamily="18" charset="0"/>
              </a:rPr>
              <a:t>Premiowane będą projekty zakładające realizację form wsparcia, które podniosą umiejętności i kompetencje zawodowe nauczycieli w zakresie rozpoznawania specjalnych potrzeb edukacyjnych uczniów, planowania i udzielania pomocy psychologiczno-pedagogicznej, dostosowania wymagań edukacyjnych do indywidualnych potrzeb rozwojowych i edukacyjnych oraz możliwości psychofizycznych uczniów ze specjalnymi potrzebami edukacyjnymi, a także z zakresu pedagogiki specjalnej tj. studia podyplomowe lub kursy kwalifikacyjne oraz dadzą nauczycielom konkretne uprawnienia. 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"/>
                <a:cs typeface="Arial"/>
              </a:rPr>
              <a:t>Definicja/wyjaśnienie kryterium premiującego nr 2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2436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68149" y="1844824"/>
            <a:ext cx="8352927" cy="381642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800" b="1" dirty="0" smtClean="0">
                <a:solidFill>
                  <a:schemeClr val="tx1"/>
                </a:solidFill>
              </a:rPr>
              <a:t>Projekt jest realizowany w partnerstwie </a:t>
            </a:r>
            <a:endParaRPr lang="pl-PL" sz="2800" b="1" dirty="0">
              <a:solidFill>
                <a:schemeClr val="tx1"/>
              </a:solidFill>
            </a:endParaRPr>
          </a:p>
          <a:p>
            <a:pPr algn="just"/>
            <a:endParaRPr lang="pl-PL" sz="24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Premia: 10 punktów</a:t>
            </a:r>
          </a:p>
          <a:p>
            <a:pPr algn="just"/>
            <a:endParaRPr lang="pl-PL" sz="24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(w związku z rozszerzeniem grupy potencjalnych wnioskodawców oraz wprowadzeniem dla nich wymogu partnerstwa uzupełniono definicję kryterium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o zapis, że p</a:t>
            </a:r>
            <a:r>
              <a:rPr lang="pl-PL" sz="1600" dirty="0" smtClean="0">
                <a:solidFill>
                  <a:srgbClr val="000000"/>
                </a:solidFill>
              </a:rPr>
              <a:t>remiowane </a:t>
            </a:r>
            <a:r>
              <a:rPr lang="pl-PL" sz="1600" dirty="0">
                <a:solidFill>
                  <a:srgbClr val="000000"/>
                </a:solidFill>
              </a:rPr>
              <a:t>będą wyłącznie projekty partnerskie, w których liderem jest organ prowadzący albo szkoła lub placówka w rozumieniu art. 2 pkt 3, 5, 7 ustawy o systemie oświaty, w których występowanie partnera jest uzasadnione i przynosi wartość </a:t>
            </a:r>
            <a:r>
              <a:rPr lang="pl-PL" sz="1600" dirty="0" smtClean="0">
                <a:solidFill>
                  <a:srgbClr val="000000"/>
                </a:solidFill>
              </a:rPr>
              <a:t>dodaną)</a:t>
            </a:r>
            <a:endParaRPr lang="pl-PL" sz="1600" dirty="0">
              <a:solidFill>
                <a:srgbClr val="000000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250920" y="571480"/>
            <a:ext cx="8353080" cy="107157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r>
              <a:rPr lang="pl-PL" sz="2000" b="1" strike="noStrike" dirty="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lang="pl-PL" sz="2400" b="1" dirty="0" smtClean="0">
              <a:solidFill>
                <a:schemeClr val="tx1"/>
              </a:solidFill>
              <a:latin typeface="Arial"/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/>
              </a:rPr>
              <a:t>Kryterium premiujące nr 3</a:t>
            </a:r>
            <a:endParaRPr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785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99592" y="1142984"/>
            <a:ext cx="7272807" cy="51435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Zgłoszone uwagi:</a:t>
            </a:r>
          </a:p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Wątpliwości dotyczące sposobu weryfikacji spełnienia kryterium</a:t>
            </a:r>
          </a:p>
          <a:p>
            <a:pPr algn="just"/>
            <a:endParaRPr lang="pl-PL" sz="20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tx1"/>
                </a:solidFill>
              </a:rPr>
              <a:t>(uwaga uwzględniona, w związku z tym, że ocena spełnienia zarówno kryterium premiującego 4 jak i 5 faktycznie może być utrudniona oraz pojawiały się wątpliwości interpretacyjne, co do rozumienia zakresu obu kryteriów, usunięto kryterium nr 5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i zmodyfikowano kryterium nr 4, tak aby zachować cel wprowadzenia obu kryteriów i jednocześnie weryfikacja kryterium była możliwa. </a:t>
            </a:r>
          </a:p>
          <a:p>
            <a:pPr algn="just">
              <a:buFont typeface="Wingdings" pitchFamily="2" charset="2"/>
              <a:buChar char="Ø"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premiujące nr 4 i 5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6724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efektywności wykorzystania wyposażenia szkolnych pracowni przyrodniczych i pracowni TIK stworzonych bądź doposażonych   w ramach projektu</a:t>
            </a:r>
          </a:p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tx1"/>
                </a:solidFill>
              </a:rPr>
              <a:t>Premia: 10 punktów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premiujące nr 4 po zmianach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8096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6724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dirty="0">
                <a:solidFill>
                  <a:schemeClr val="tx1"/>
                </a:solidFill>
              </a:rPr>
              <a:t>Kryterium dotyczy projektów, w których realizowany jest typ działań 2 i/lub 3  i  ma zastosowanie w sytuacji, w której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projekcie uczestniczą zarówno szkoły , które </a:t>
            </a:r>
            <a:r>
              <a:rPr lang="pl-PL" sz="2000">
                <a:solidFill>
                  <a:schemeClr val="tx1"/>
                </a:solidFill>
              </a:rPr>
              <a:t>zakupią </a:t>
            </a:r>
            <a:r>
              <a:rPr lang="pl-PL" sz="2000" smtClean="0">
                <a:solidFill>
                  <a:schemeClr val="tx1"/>
                </a:solidFill>
              </a:rPr>
              <a:t/>
            </a:r>
            <a:br>
              <a:rPr lang="pl-PL" sz="2000" smtClean="0">
                <a:solidFill>
                  <a:schemeClr val="tx1"/>
                </a:solidFill>
              </a:rPr>
            </a:br>
            <a:r>
              <a:rPr lang="pl-PL" sz="200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ramach projektu wyposażenie  szkolnych pracowni przyrodniczych i/lub narzędzia TIK, jak i szkoły, które tego wyposażenia nie kupują, ale których uczniowie i nauczyciele będą korzystać z wyposażenia innych szkół  – dzięki współpracy podjętej przez szkoły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Definicja/wyjaśnienie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kryterium premiującego nr 4  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730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99592" y="1700808"/>
            <a:ext cx="7272807" cy="2232247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endParaRPr lang="pl-PL" sz="24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Zgłoszona uwaga:</a:t>
            </a:r>
          </a:p>
          <a:p>
            <a:pPr algn="just"/>
            <a:r>
              <a:rPr lang="pl-PL" sz="2400" b="1" dirty="0" smtClean="0">
                <a:solidFill>
                  <a:schemeClr val="tx1"/>
                </a:solidFill>
              </a:rPr>
              <a:t>1.Uproszczenie nazwy kryterium (uwaga uwzględniona)</a:t>
            </a:r>
          </a:p>
          <a:p>
            <a:pPr algn="just">
              <a:buFont typeface="Wingdings" pitchFamily="2" charset="2"/>
              <a:buChar char="Ø"/>
            </a:pPr>
            <a:endParaRPr lang="pl-PL" sz="2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premiujące nr 6 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31236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Komplementarność wsparcia nauczycieli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uczniów w ramach stosowania metod aktywizujących</a:t>
            </a:r>
          </a:p>
          <a:p>
            <a:endParaRPr lang="pl-PL" sz="2400" b="1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tx1"/>
                </a:solidFill>
              </a:rPr>
              <a:t>	Premia: 10 punktów</a:t>
            </a:r>
          </a:p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endParaRPr lang="pl-PL" sz="2000" dirty="0" smtClean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premiujące nr 6 </a:t>
            </a:r>
            <a:r>
              <a:rPr lang="pl-PL" sz="2400" b="1" dirty="0" smtClean="0">
                <a:solidFill>
                  <a:srgbClr val="FF0000"/>
                </a:solidFill>
              </a:rPr>
              <a:t>(po zmianach nr 5)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3608" y="1196752"/>
            <a:ext cx="7143750" cy="16026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dirty="0">
                <a:solidFill>
                  <a:srgbClr val="000000"/>
                </a:solidFill>
              </a:rPr>
              <a:t>Dziękuję za </a:t>
            </a:r>
            <a:r>
              <a:rPr lang="pl-PL" sz="2800" b="1" dirty="0" smtClean="0">
                <a:solidFill>
                  <a:srgbClr val="000000"/>
                </a:solidFill>
              </a:rPr>
              <a:t>uwagę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i="1" dirty="0" smtClean="0">
                <a:solidFill>
                  <a:srgbClr val="000000"/>
                </a:solidFill>
              </a:rPr>
              <a:t>Piotr Golema 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 smtClean="0">
                <a:solidFill>
                  <a:srgbClr val="000000"/>
                </a:solidFill>
              </a:rPr>
              <a:t>Kierownik Wydziału Edukacji EFS</a:t>
            </a:r>
            <a:endParaRPr lang="pl-PL" b="1" i="1" dirty="0">
              <a:solidFill>
                <a:srgbClr val="000000"/>
              </a:solidFill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552" y="3068960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Wojewódzki 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</a:t>
            </a:r>
            <a:r>
              <a:rPr lang="pl-PL" sz="2400" i="1" dirty="0" smtClean="0">
                <a:solidFill>
                  <a:srgbClr val="000000"/>
                </a:solidFill>
                <a:latin typeface="Calibri" pitchFamily="34" charset="0"/>
              </a:rPr>
              <a:t>Edukacji EFS</a:t>
            </a:r>
            <a:endParaRPr lang="pl-PL" sz="2400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ul. </a:t>
            </a:r>
            <a:r>
              <a:rPr lang="pl-PL" sz="2400" dirty="0" smtClean="0">
                <a:solidFill>
                  <a:srgbClr val="000000"/>
                </a:solidFill>
                <a:latin typeface="Calibri" pitchFamily="34" charset="0"/>
              </a:rPr>
              <a:t>Poniatowskiego 10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rgbClr val="000000"/>
                </a:solidFill>
                <a:latin typeface="Calibri" pitchFamily="34" charset="0"/>
              </a:rPr>
              <a:t>Rzeszów</a:t>
            </a:r>
            <a:endParaRPr lang="pl-PL" sz="2400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17083" y="675955"/>
            <a:ext cx="7992888" cy="588242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ZGŁOSZONE </a:t>
            </a:r>
            <a:r>
              <a:rPr lang="pl-PL" sz="2400" b="1" dirty="0">
                <a:solidFill>
                  <a:schemeClr val="tx1"/>
                </a:solidFill>
              </a:rPr>
              <a:t>UWAGI  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Propozycja likwidacji modyfikacji lub przeniesienie kryterium do kryteriów premiujących. (uwagi nieuwzględnione);</a:t>
            </a:r>
          </a:p>
          <a:p>
            <a:endParaRPr lang="pl-PL" sz="8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</a:rPr>
              <a:t>Zasada koncentracji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</a:rPr>
              <a:t>Umowa partnerstwa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</a:rPr>
              <a:t>Wytyczne w obszarze edukacji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200" b="1" dirty="0" smtClean="0">
                <a:solidFill>
                  <a:schemeClr val="tx1"/>
                </a:solidFill>
              </a:rPr>
              <a:t>Ograniczona alokacja na Działanie 9.2</a:t>
            </a:r>
          </a:p>
          <a:p>
            <a:pPr algn="just"/>
            <a:endParaRPr lang="pl-PL" sz="10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Potencjalni wnioskodawcy przy obecnym kryterium:</a:t>
            </a: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Szkoły podstawowe 273 / 28%</a:t>
            </a: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Gimnazja 176 / 32%</a:t>
            </a: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Licea 29 / 23%</a:t>
            </a:r>
          </a:p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Technika 28 / 22%</a:t>
            </a:r>
          </a:p>
          <a:p>
            <a:pPr algn="just">
              <a:buFont typeface="Wingdings" pitchFamily="2" charset="2"/>
              <a:buChar char="Ø"/>
            </a:pP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771800" y="21429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000000"/>
                </a:solidFill>
              </a:rPr>
              <a:t>Kryterium dostępu </a:t>
            </a:r>
            <a:r>
              <a:rPr lang="pl-PL" sz="2400" b="1" dirty="0" smtClean="0">
                <a:solidFill>
                  <a:srgbClr val="000000"/>
                </a:solidFill>
              </a:rPr>
              <a:t>nr 1 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772816"/>
            <a:ext cx="7920880" cy="374441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8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Projekt jest skierowany wyłącznie do szkół, które osiągnęły najniższe wyniki edukacyjne (kryterium nie dotyczy zasadniczych szkół zawodowych i szkół funkcjonujących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placówkach wskazanych w art. 2 pkt 5 Ustawy o systemie oświaty).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1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PO ZMIANACH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53620" y="706696"/>
            <a:ext cx="8496944" cy="54726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19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pl-PL" sz="1900" dirty="0" smtClean="0">
                <a:solidFill>
                  <a:srgbClr val="000000"/>
                </a:solidFill>
                <a:latin typeface="Times New Roman" pitchFamily="18" charset="0"/>
              </a:rPr>
              <a:t>Przez </a:t>
            </a: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szkoły, które osiągają najniższe wyniki edukacyjne  należy rozumieć te szkoły, które  przynajmniej dwukrotnie w ciągu ostatnich 3 lat poprzedzających rok złożenia wniosku o dofinansowanie: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Uzyskały ze sprawdzianu wynik na skali </a:t>
            </a:r>
            <a:r>
              <a:rPr lang="pl-PL" sz="1900" dirty="0" err="1">
                <a:solidFill>
                  <a:srgbClr val="000000"/>
                </a:solidFill>
                <a:latin typeface="Times New Roman" pitchFamily="18" charset="0"/>
              </a:rPr>
              <a:t>staninowej</a:t>
            </a: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 mniejszy lub równy 4 w przypadku szkół podstawowych;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Uzyskały z egzaminu gimnazjalnego w części matematyczno-przyrodniczej z matematyki lub z przedmiotów przyrodniczych wynik na skali </a:t>
            </a:r>
            <a:r>
              <a:rPr lang="pl-PL" sz="1900" dirty="0" err="1">
                <a:solidFill>
                  <a:srgbClr val="000000"/>
                </a:solidFill>
                <a:latin typeface="Times New Roman" pitchFamily="18" charset="0"/>
              </a:rPr>
              <a:t>staninowej</a:t>
            </a: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 mniejszy lub równy 4;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Uzyskały odsetek sukcesów maturalnych na poziomie niższym lub równym 80% w przypadku liceów oraz 60% w przypadku techników.</a:t>
            </a:r>
          </a:p>
          <a:p>
            <a:r>
              <a:rPr lang="pl-PL" sz="1900" dirty="0" smtClean="0">
                <a:solidFill>
                  <a:srgbClr val="000000"/>
                </a:solidFill>
                <a:latin typeface="Times New Roman" pitchFamily="18" charset="0"/>
              </a:rPr>
              <a:t>Kryterium nie stosuje się do zasadniczych szkół zawodowych</a:t>
            </a:r>
            <a:r>
              <a:rPr lang="pl-PL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pl-PL" sz="1900" dirty="0" smtClean="0">
                <a:solidFill>
                  <a:srgbClr val="000000"/>
                </a:solidFill>
                <a:latin typeface="Times New Roman" pitchFamily="18" charset="0"/>
              </a:rPr>
              <a:t>i placówek </a:t>
            </a:r>
            <a:br>
              <a:rPr lang="pl-PL" sz="19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pl-PL" sz="1900" dirty="0" smtClean="0">
                <a:solidFill>
                  <a:srgbClr val="000000"/>
                </a:solidFill>
                <a:latin typeface="Times New Roman" pitchFamily="18" charset="0"/>
              </a:rPr>
              <a:t>w rozumieniu art. 2 ust. 3, 5 i 7 Ustawy o systemie oświaty, w tym szkół funkcjonujących w placówkach wskazanych w art. 2 ust. 5 </a:t>
            </a:r>
            <a:r>
              <a:rPr lang="pl-PL" sz="1900" dirty="0" err="1" smtClean="0">
                <a:solidFill>
                  <a:srgbClr val="000000"/>
                </a:solidFill>
                <a:latin typeface="Times New Roman" pitchFamily="18" charset="0"/>
              </a:rPr>
              <a:t>uso</a:t>
            </a:r>
            <a:endParaRPr lang="pl-PL" sz="19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84370" y="276618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Definicja/wyjaśnienie kryterium nr 1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899592" y="1268760"/>
            <a:ext cx="7272807" cy="4176465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sz="2200" b="1" dirty="0" smtClean="0">
                <a:solidFill>
                  <a:schemeClr val="tx1"/>
                </a:solidFill>
              </a:rPr>
              <a:t>Zgłoszone uwagi: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1.Dotycząca wartości projektu  - ustalone progi mogą utrudnić realizację kompleksowych projektów łączących wsparcie dla uczniów, nauczycieli i zakup wyposażenia </a:t>
            </a:r>
            <a:r>
              <a:rPr lang="pl-PL" b="1" dirty="0" smtClean="0">
                <a:solidFill>
                  <a:schemeClr val="tx1"/>
                </a:solidFill>
              </a:rPr>
              <a:t>(uwaga uwzględniona – zlikwidowano progi i ustalono minimalną wartość projektu 500 tys. zł);</a:t>
            </a:r>
          </a:p>
          <a:p>
            <a:r>
              <a:rPr lang="pl-PL" sz="2400" b="1" dirty="0" smtClean="0">
                <a:solidFill>
                  <a:schemeClr val="tx1"/>
                </a:solidFill>
              </a:rPr>
              <a:t>2.Dotycząca niższej wartości wsparcia przewidzianej dla zasadniczych szkół zawodowych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2</a:t>
            </a: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755576" y="1340768"/>
            <a:ext cx="7560840" cy="48965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Wartość projektu nie przekracza kwoty stanowiącej iloczyn określonej we wniosku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o dofinansowanie projektu wartości docelowej wskaźnika „Liczba uczniów objętych wsparciem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zakresie rozwijania kompetencji kluczowych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programie” i kwoty:</a:t>
            </a:r>
          </a:p>
          <a:p>
            <a:r>
              <a:rPr lang="pl-PL" sz="2000" b="1" dirty="0" smtClean="0">
                <a:solidFill>
                  <a:schemeClr val="tx1"/>
                </a:solidFill>
              </a:rPr>
              <a:t>a)	1000,00 PLN dla zasadniczych szkół zawodowych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i placówek w rozumieniu art. 2 pkt. 3, 5 i 7,</a:t>
            </a:r>
          </a:p>
          <a:p>
            <a:pPr marL="457200" indent="-457200">
              <a:buAutoNum type="alphaLcParenR" startAt="2"/>
            </a:pPr>
            <a:r>
              <a:rPr lang="pl-PL" sz="2000" b="1" dirty="0" smtClean="0">
                <a:solidFill>
                  <a:schemeClr val="tx1"/>
                </a:solidFill>
              </a:rPr>
              <a:t>2500,00 PLN dla pozostałych szkół;</a:t>
            </a:r>
          </a:p>
          <a:p>
            <a:pPr marL="457200" indent="-457200"/>
            <a:r>
              <a:rPr lang="pl-PL" sz="2000" b="1" dirty="0" smtClean="0">
                <a:solidFill>
                  <a:schemeClr val="tx1"/>
                </a:solidFill>
              </a:rPr>
              <a:t>przy czym wyliczona w powyższy sposób wartość projektu nie może być niższa niż 500 000,00 PLN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2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PO ZMIANACH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755576" y="1043762"/>
            <a:ext cx="7560840" cy="48965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dirty="0" smtClean="0">
                <a:solidFill>
                  <a:srgbClr val="000000"/>
                </a:solidFill>
                <a:latin typeface="Times New Roman" pitchFamily="18" charset="0"/>
              </a:rPr>
              <a:t>W </a:t>
            </a:r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związku z koniecznością zapewnienia zrównoważonego wsparcia dla wszystkich podmiotów aplikujących oraz mając na uwadze cel szczegółowy określony dla Działania 9.2 „Wzrost kompetencji kluczowych uczniów w zakresie TIK, nauk matematyczno-przyrodniczych, języków obcych, kreatywności, innowacyjności i pracy zespołowej oraz rozwijanie indywidualnego podejścia do ucznia, szczególnie ze specjalnymi potrzebami edukacyjnymi” wprowadzono kryterium uzależniające wartość projektu od zaplanowanego do osiągnięcia wskaźnika. </a:t>
            </a:r>
          </a:p>
          <a:p>
            <a:r>
              <a:rPr lang="pl-PL" dirty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pl-PL" b="1" dirty="0" smtClean="0">
                <a:solidFill>
                  <a:srgbClr val="000000"/>
                </a:solidFill>
                <a:latin typeface="Times New Roman" pitchFamily="18" charset="0"/>
              </a:rPr>
              <a:t>Określenie </a:t>
            </a:r>
            <a:r>
              <a:rPr lang="pl-PL" b="1" dirty="0">
                <a:solidFill>
                  <a:srgbClr val="000000"/>
                </a:solidFill>
                <a:latin typeface="Times New Roman" pitchFamily="18" charset="0"/>
              </a:rPr>
              <a:t>minimalnej wartości projektu ma na celu zwiększenie efektywności wydatkowanych środków, umożliwienie realizacji projektów kompleksowych w tym obejmujących koszt wdrożenia „Cyfrowej szkoły” oraz ma zachęcać potencjalnych wnioskodawców o mniejszym potencjale do realizacji projektów partnerskich.</a:t>
            </a:r>
          </a:p>
        </p:txBody>
      </p:sp>
      <p:sp>
        <p:nvSpPr>
          <p:cNvPr id="2" name="Prostokąt 1"/>
          <p:cNvSpPr/>
          <p:nvPr/>
        </p:nvSpPr>
        <p:spPr>
          <a:xfrm>
            <a:off x="899593" y="476672"/>
            <a:ext cx="72728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Definicja/wyjaśnienie kryterium dostępu nr 2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555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23528" y="1500174"/>
            <a:ext cx="8496944" cy="488115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W przypadku realizacji w danej szkole typu wsparcia nr 1 (zgodnie z </a:t>
            </a:r>
            <a:r>
              <a:rPr lang="pl-PL" sz="2400" b="1" dirty="0" err="1" smtClean="0">
                <a:solidFill>
                  <a:schemeClr val="tx1"/>
                </a:solidFill>
              </a:rPr>
              <a:t>SzOOP</a:t>
            </a:r>
            <a:r>
              <a:rPr lang="pl-PL" sz="2400" b="1" dirty="0" smtClean="0">
                <a:solidFill>
                  <a:schemeClr val="tx1"/>
                </a:solidFill>
              </a:rPr>
              <a:t>) projekt obowiązkowo zakłada doskonalenie umiejętności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i kompetencji zawodowych  minimum 50% nauczycieli wszystkich przedmiotów, zatrudnionych w szkole. Zakres wsparcia  obejmuje metody oraz formy organizacyjne sprzyjające kształtowaniu i rozwijaniu u uczniów kompetencji kluczowych niezbędnych na rynku pracy oraz właściwych postaw/umiejętności (kreatywności, innowacyjności oraz pracy zespołowej)</a:t>
            </a:r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79512" y="260649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Kryterium dostępu nr 3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 pierwotnym brzmieniu: </a:t>
            </a:r>
            <a:r>
              <a:rPr lang="pl-PL" sz="2400" b="1" dirty="0" smtClean="0">
                <a:solidFill>
                  <a:srgbClr val="FF0000"/>
                </a:solidFill>
              </a:rPr>
              <a:t>(bez zmian)</a:t>
            </a:r>
            <a:endParaRPr lang="pl-P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78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</TotalTime>
  <Words>1069</Words>
  <Application>Microsoft Office PowerPoint</Application>
  <PresentationFormat>Pokaz na ekranie (4:3)</PresentationFormat>
  <Paragraphs>176</Paragraphs>
  <Slides>29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 </cp:lastModifiedBy>
  <cp:revision>594</cp:revision>
  <cp:lastPrinted>2015-06-25T07:45:27Z</cp:lastPrinted>
  <dcterms:created xsi:type="dcterms:W3CDTF">2015-05-19T07:37:20Z</dcterms:created>
  <dcterms:modified xsi:type="dcterms:W3CDTF">2016-02-15T07:49:09Z</dcterms:modified>
</cp:coreProperties>
</file>