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63" r:id="rId4"/>
    <p:sldId id="364" r:id="rId5"/>
    <p:sldId id="365" r:id="rId6"/>
    <p:sldId id="366" r:id="rId7"/>
    <p:sldId id="367" r:id="rId8"/>
    <p:sldId id="258" r:id="rId9"/>
    <p:sldId id="269" r:id="rId10"/>
    <p:sldId id="295" r:id="rId11"/>
    <p:sldId id="368" r:id="rId12"/>
    <p:sldId id="369" r:id="rId13"/>
    <p:sldId id="305" r:id="rId14"/>
    <p:sldId id="375" r:id="rId15"/>
    <p:sldId id="321" r:id="rId16"/>
    <p:sldId id="374" r:id="rId17"/>
    <p:sldId id="373" r:id="rId18"/>
    <p:sldId id="350" r:id="rId19"/>
    <p:sldId id="351" r:id="rId20"/>
    <p:sldId id="376" r:id="rId21"/>
    <p:sldId id="371" r:id="rId22"/>
    <p:sldId id="267" r:id="rId23"/>
  </p:sldIdLst>
  <p:sldSz cx="9144000" cy="6858000" type="screen4x3"/>
  <p:notesSz cx="6797675" cy="98742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1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1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88B133A-9C63-4FFF-98AD-B4CB177B6C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5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90" y="0"/>
            <a:ext cx="29432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2362" cy="369887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91063"/>
            <a:ext cx="5435600" cy="443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378951"/>
            <a:ext cx="2946400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90" y="9378951"/>
            <a:ext cx="29432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CE3663B-0C32-4302-838B-7047CB8482A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8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10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807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11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304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12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772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13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724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14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7231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15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816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16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257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17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103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18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569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19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2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166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20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0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3468C-FB90-4C93-A8E9-3892CA52D0BF}" type="slidenum">
              <a:rPr lang="pl-PL"/>
              <a:pPr/>
              <a:t>21</a:t>
            </a:fld>
            <a:endParaRPr 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6607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AF023-730F-4F48-9FB6-FEDCD72A0579}" type="slidenum">
              <a:rPr lang="pl-PL"/>
              <a:pPr/>
              <a:t>22</a:t>
            </a:fld>
            <a:endParaRPr 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51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3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287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4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109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5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713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6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2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7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3747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218CC5-172F-4335-BB07-D12D26E59DEE}" type="slidenum">
              <a:rPr lang="pl-PL"/>
              <a:pPr/>
              <a:t>8</a:t>
            </a:fld>
            <a:endParaRPr lang="pl-PL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25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9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5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E683E-8601-470B-BD3E-95C387CFB6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2A31D-4AAE-4B89-BE11-0A928C543A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662CAE-982B-458A-B16B-609C9E1459D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0DC646-1D04-4BA2-AA26-BE230D35FC8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8A00-9ECF-40A5-B39D-DE6E2CEA6D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F11BF-EBBF-4CF4-BF8C-F7DD18C8CC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3ACFE-9C4A-44A2-9DB8-D2D96407B42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9F895-9DD6-4BC3-985D-A35E3C6886D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03675C-E4C7-4520-B6A6-68601EE055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B892B-75FD-443F-965B-32879F7917B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DEBC82-8696-41D2-B9E6-EC28CFD27BD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F215E07-4E7D-4557-A248-B75825F4A16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up-rzeszow.pl/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071563" y="908720"/>
            <a:ext cx="7100837" cy="50804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2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dirty="0" smtClean="0">
                <a:solidFill>
                  <a:srgbClr val="000000"/>
                </a:solidFill>
              </a:rPr>
              <a:t>Kryteria wyboru projektów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dirty="0" smtClean="0">
                <a:solidFill>
                  <a:srgbClr val="000000"/>
                </a:solidFill>
              </a:rPr>
              <a:t>dla Działania 8.4</a:t>
            </a:r>
          </a:p>
          <a:p>
            <a:pPr algn="ctr"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i="1" dirty="0">
                <a:solidFill>
                  <a:schemeClr val="tx1"/>
                </a:solidFill>
              </a:rPr>
              <a:t>Poprawa dostępu do usług wsparcia rodziny i pieczy zastępczej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i="1" dirty="0" smtClean="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i="1" dirty="0" smtClean="0">
                <a:solidFill>
                  <a:srgbClr val="000000"/>
                </a:solidFill>
              </a:rPr>
              <a:t>w ramach VIII</a:t>
            </a: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i="1" dirty="0">
                <a:solidFill>
                  <a:srgbClr val="000000"/>
                </a:solidFill>
              </a:rPr>
              <a:t>Osi </a:t>
            </a:r>
            <a:r>
              <a:rPr lang="pl-PL" sz="3000" b="1" i="1" dirty="0" smtClean="0">
                <a:solidFill>
                  <a:srgbClr val="000000"/>
                </a:solidFill>
              </a:rPr>
              <a:t>Priorytetowej RPO WP 2014-2020 – Integracja Społeczna</a:t>
            </a: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 smtClean="0">
                <a:solidFill>
                  <a:srgbClr val="000000"/>
                </a:solidFill>
              </a:rPr>
              <a:t>Wojewódzki </a:t>
            </a:r>
            <a:r>
              <a:rPr lang="pl-PL" b="1" i="1" dirty="0">
                <a:solidFill>
                  <a:srgbClr val="000000"/>
                </a:solidFill>
              </a:rPr>
              <a:t>Urząd Pracy w Rzeszowie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</a:rPr>
              <a:t>Wydział </a:t>
            </a:r>
            <a:r>
              <a:rPr lang="pl-PL" b="1" i="1" dirty="0" smtClean="0">
                <a:solidFill>
                  <a:srgbClr val="000000"/>
                </a:solidFill>
              </a:rPr>
              <a:t>Integracji Społecznej EFS</a:t>
            </a:r>
            <a:endParaRPr lang="pl-PL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02898" y="692696"/>
            <a:ext cx="8173557" cy="504056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2000" b="1" dirty="0" smtClean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</a:rPr>
              <a:t>Kryteria </a:t>
            </a:r>
            <a:r>
              <a:rPr lang="pl-PL" sz="2000" b="1" dirty="0">
                <a:solidFill>
                  <a:schemeClr val="tx1"/>
                </a:solidFill>
              </a:rPr>
              <a:t>specyficzne dostępu (ocena formalna</a:t>
            </a:r>
            <a:r>
              <a:rPr lang="pl-PL" sz="2000" b="1" dirty="0" smtClean="0">
                <a:solidFill>
                  <a:schemeClr val="tx1"/>
                </a:solidFill>
              </a:rPr>
              <a:t>)</a:t>
            </a:r>
            <a:endParaRPr lang="pl-PL" sz="2000" b="1" dirty="0">
              <a:solidFill>
                <a:schemeClr val="tx1"/>
              </a:solidFill>
            </a:endParaRPr>
          </a:p>
          <a:p>
            <a:r>
              <a:rPr lang="pl-PL" sz="2000" b="1" dirty="0">
                <a:solidFill>
                  <a:schemeClr val="tx1"/>
                </a:solidFill>
              </a:rPr>
              <a:t>dla typów projektów 1 i 2 określonych dla Działania 8.4 </a:t>
            </a:r>
            <a:r>
              <a:rPr lang="pl-PL" sz="2000" b="1" dirty="0" smtClean="0">
                <a:solidFill>
                  <a:schemeClr val="tx1"/>
                </a:solidFill>
              </a:rPr>
              <a:t/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SZOOP RPO WP 2014 </a:t>
            </a:r>
            <a:r>
              <a:rPr lang="pl-PL" sz="2000" b="1" dirty="0" smtClean="0">
                <a:solidFill>
                  <a:schemeClr val="tx1"/>
                </a:solidFill>
              </a:rPr>
              <a:t>– 2020:</a:t>
            </a:r>
          </a:p>
          <a:p>
            <a:endParaRPr lang="pl-PL" sz="20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przypadku gdy projekt przewiduje wsparcie istniejących placówek wsparcia dziennego konieczne jest zwiększenie liczby </a:t>
            </a:r>
            <a:r>
              <a:rPr lang="pl-PL" dirty="0" smtClean="0">
                <a:solidFill>
                  <a:schemeClr val="tx1"/>
                </a:solidFill>
              </a:rPr>
              <a:t>miejsc w tych placówkach </a:t>
            </a:r>
            <a:r>
              <a:rPr lang="pl-PL" dirty="0" smtClean="0">
                <a:solidFill>
                  <a:schemeClr val="tx1"/>
                </a:solidFill>
              </a:rPr>
              <a:t>i/lub </a:t>
            </a:r>
            <a:r>
              <a:rPr lang="pl-PL" dirty="0">
                <a:solidFill>
                  <a:schemeClr val="tx1"/>
                </a:solidFill>
              </a:rPr>
              <a:t>rozszerzenie oferty </a:t>
            </a:r>
            <a:r>
              <a:rPr lang="pl-PL" dirty="0" smtClean="0">
                <a:solidFill>
                  <a:schemeClr val="tx1"/>
                </a:solidFill>
              </a:rPr>
              <a:t>wsparcia.</a:t>
            </a:r>
          </a:p>
          <a:p>
            <a:pPr marL="342900" indent="-342900"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W przypadku gdy projekt przewiduje tworzenie nowych placówek wsparcia dziennego </a:t>
            </a:r>
            <a:r>
              <a:rPr lang="pl-PL" dirty="0" smtClean="0">
                <a:solidFill>
                  <a:schemeClr val="tx1"/>
                </a:solidFill>
              </a:rPr>
              <a:t>lub będą tworzone nowe miejsca w placówkach obowiązkowe </a:t>
            </a:r>
            <a:r>
              <a:rPr lang="pl-PL" dirty="0">
                <a:solidFill>
                  <a:schemeClr val="tx1"/>
                </a:solidFill>
              </a:rPr>
              <a:t>jest zachowanie </a:t>
            </a:r>
            <a:r>
              <a:rPr lang="pl-PL">
                <a:solidFill>
                  <a:schemeClr val="tx1"/>
                </a:solidFill>
              </a:rPr>
              <a:t>trwałości </a:t>
            </a:r>
            <a:r>
              <a:rPr lang="pl-PL" smtClean="0">
                <a:solidFill>
                  <a:schemeClr val="tx1"/>
                </a:solidFill>
              </a:rPr>
              <a:t>przez </a:t>
            </a:r>
            <a:r>
              <a:rPr lang="pl-PL" dirty="0">
                <a:solidFill>
                  <a:schemeClr val="tx1"/>
                </a:solidFill>
              </a:rPr>
              <a:t>okres co najmniej odpowiadający okresowi realizacji </a:t>
            </a:r>
            <a:r>
              <a:rPr lang="pl-PL" dirty="0" smtClean="0">
                <a:solidFill>
                  <a:schemeClr val="tx1"/>
                </a:solidFill>
              </a:rPr>
              <a:t>projektu, przy czym jeśli projekt trwa krócej niż 24 miesiące, czas trwałości nie może być krótszy niż dwa lata.</a:t>
            </a:r>
          </a:p>
        </p:txBody>
      </p:sp>
    </p:spTree>
    <p:extLst>
      <p:ext uri="{BB962C8B-B14F-4D97-AF65-F5344CB8AC3E}">
        <p14:creationId xmlns:p14="http://schemas.microsoft.com/office/powerpoint/2010/main" val="157209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365076"/>
            <a:ext cx="8173558" cy="580022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1100" b="1" dirty="0" smtClean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</a:rPr>
              <a:t>Kryteria </a:t>
            </a:r>
            <a:r>
              <a:rPr lang="pl-PL" sz="2000" b="1" dirty="0">
                <a:solidFill>
                  <a:schemeClr val="tx1"/>
                </a:solidFill>
              </a:rPr>
              <a:t>specyficzne dostępu (ocena formalna</a:t>
            </a:r>
            <a:r>
              <a:rPr lang="pl-PL" sz="2000" b="1" dirty="0" smtClean="0">
                <a:solidFill>
                  <a:schemeClr val="tx1"/>
                </a:solidFill>
              </a:rPr>
              <a:t>)</a:t>
            </a:r>
            <a:endParaRPr lang="pl-PL" sz="2000" b="1" dirty="0">
              <a:solidFill>
                <a:schemeClr val="tx1"/>
              </a:solidFill>
            </a:endParaRPr>
          </a:p>
          <a:p>
            <a:r>
              <a:rPr lang="pl-PL" sz="2000" b="1" dirty="0">
                <a:solidFill>
                  <a:schemeClr val="tx1"/>
                </a:solidFill>
              </a:rPr>
              <a:t>dla typów projektów 1 i 2 określonych dla Działania 8.4 </a:t>
            </a:r>
            <a:r>
              <a:rPr lang="pl-PL" sz="2000" b="1" dirty="0" smtClean="0">
                <a:solidFill>
                  <a:schemeClr val="tx1"/>
                </a:solidFill>
              </a:rPr>
              <a:t/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SZOOP RPO WP 2014 </a:t>
            </a:r>
            <a:r>
              <a:rPr lang="pl-PL" sz="2000" b="1" dirty="0" smtClean="0">
                <a:solidFill>
                  <a:schemeClr val="tx1"/>
                </a:solidFill>
              </a:rPr>
              <a:t>– 2020:</a:t>
            </a:r>
          </a:p>
          <a:p>
            <a:endParaRPr lang="pl-PL" sz="2000" b="1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przypadku gdy projekt przewiduje pomoc w opiece i wychowaniu dzieci w placówkach wsparcia dziennego w formie opiekuńczej oraz placówkach prowadzonych w formie pracy podwórkowej obowiązkowo są realizowane zajęcia rozwijające co najmniej dwie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</a:t>
            </a:r>
            <a:r>
              <a:rPr lang="pl-PL" dirty="0">
                <a:solidFill>
                  <a:schemeClr val="tx1"/>
                </a:solidFill>
              </a:rPr>
              <a:t>ośmiu kompetencji kluczowych wskazanych w zaleceniu Parlamentu Europejskiego i Rady z 18 grudnia 2006 r. w sprawie kompetencji kluczowych w procesie uczenia się przez całe życie (2006/962/WE) (Dz. Urz. UE L394 z 30.12.2006</a:t>
            </a:r>
            <a:r>
              <a:rPr lang="pl-PL" dirty="0" smtClean="0">
                <a:solidFill>
                  <a:schemeClr val="tx1"/>
                </a:solidFill>
              </a:rPr>
              <a:t>).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pl-PL" dirty="0">
                <a:solidFill>
                  <a:schemeClr val="tx1"/>
                </a:solidFill>
              </a:rPr>
              <a:t>W ramach projektu obejmującego działania na rzecz wsparcia rodziny i pieczy zastępczej nie są tworzone nowe miejsca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ramach opieki instytucjonalnej, tj. w placówkach opiekuńczo-wychowawczych powyżej 14 osób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7982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85221" y="332656"/>
            <a:ext cx="8191235" cy="590465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sz="2000" b="1" dirty="0" smtClean="0">
                <a:solidFill>
                  <a:schemeClr val="tx1"/>
                </a:solidFill>
              </a:rPr>
              <a:t>Kryteria </a:t>
            </a:r>
            <a:r>
              <a:rPr lang="pl-PL" sz="2000" b="1" dirty="0">
                <a:solidFill>
                  <a:schemeClr val="tx1"/>
                </a:solidFill>
              </a:rPr>
              <a:t>specyficzne dostępu (ocena formalna</a:t>
            </a:r>
            <a:r>
              <a:rPr lang="pl-PL" sz="2000" b="1" dirty="0" smtClean="0">
                <a:solidFill>
                  <a:schemeClr val="tx1"/>
                </a:solidFill>
              </a:rPr>
              <a:t>)</a:t>
            </a:r>
            <a:endParaRPr lang="pl-PL" sz="2000" b="1" dirty="0">
              <a:solidFill>
                <a:schemeClr val="tx1"/>
              </a:solidFill>
            </a:endParaRPr>
          </a:p>
          <a:p>
            <a:r>
              <a:rPr lang="pl-PL" sz="2000" b="1" dirty="0">
                <a:solidFill>
                  <a:schemeClr val="tx1"/>
                </a:solidFill>
              </a:rPr>
              <a:t>dla typów projektów </a:t>
            </a:r>
            <a:r>
              <a:rPr lang="pl-PL" sz="2000" b="1" dirty="0" smtClean="0">
                <a:solidFill>
                  <a:schemeClr val="tx1"/>
                </a:solidFill>
              </a:rPr>
              <a:t>3 </a:t>
            </a:r>
            <a:r>
              <a:rPr lang="pl-PL" sz="2000" b="1" dirty="0">
                <a:solidFill>
                  <a:schemeClr val="tx1"/>
                </a:solidFill>
              </a:rPr>
              <a:t>i </a:t>
            </a:r>
            <a:r>
              <a:rPr lang="pl-PL" sz="2000" b="1" dirty="0" smtClean="0">
                <a:solidFill>
                  <a:schemeClr val="tx1"/>
                </a:solidFill>
              </a:rPr>
              <a:t>4 </a:t>
            </a:r>
            <a:r>
              <a:rPr lang="pl-PL" sz="2000" b="1" dirty="0">
                <a:solidFill>
                  <a:schemeClr val="tx1"/>
                </a:solidFill>
              </a:rPr>
              <a:t>określonych dla Działania 8.4 </a:t>
            </a:r>
            <a:r>
              <a:rPr lang="pl-PL" sz="2000" b="1" dirty="0" smtClean="0">
                <a:solidFill>
                  <a:schemeClr val="tx1"/>
                </a:solidFill>
              </a:rPr>
              <a:t/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SZOOP RPO WP 2014 </a:t>
            </a:r>
            <a:r>
              <a:rPr lang="pl-PL" sz="2000" b="1" dirty="0" smtClean="0">
                <a:solidFill>
                  <a:schemeClr val="tx1"/>
                </a:solidFill>
              </a:rPr>
              <a:t>– 2020:</a:t>
            </a:r>
          </a:p>
          <a:p>
            <a:endParaRPr lang="pl-PL" sz="20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W przypadku gdy projekt zakłada wspieranie pieczy zastępczej koniecznym jest zastosowanie pracy z rodziną poprzez poradnictwo i terapię dla osób sprawujących rodzinną pieczę zastępczą i ich dzieci oraz dzieci w niej umieszczonych lub terapię rodziców </a:t>
            </a:r>
            <a:r>
              <a:rPr lang="pl-PL" dirty="0" smtClean="0">
                <a:solidFill>
                  <a:schemeClr val="tx1"/>
                </a:solidFill>
              </a:rPr>
              <a:t>naturalnych.</a:t>
            </a:r>
          </a:p>
          <a:p>
            <a:pPr marL="342900" indent="-3429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 przypadku gdy projekt zakłada powstanie rodzinnych form pieczy zastępczej, konieczne jest wsparcie w postaci doskonalenia osób sprawujących rodzinną pieczę zastępczą (spokrewnionych, niezawodowych i zawodowych rodzin zastępczych, osób prowadzących rodzinne domy dziecka).</a:t>
            </a:r>
          </a:p>
          <a:p>
            <a:pPr marL="342900" indent="-3429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 przypadku gdy projekt zakłada wspieranie pieczy zastępczej realizowane wsparcie będzie dostosowane do indywidualnych potrzeb rodziny.</a:t>
            </a:r>
          </a:p>
        </p:txBody>
      </p:sp>
    </p:spTree>
    <p:extLst>
      <p:ext uri="{BB962C8B-B14F-4D97-AF65-F5344CB8AC3E}">
        <p14:creationId xmlns:p14="http://schemas.microsoft.com/office/powerpoint/2010/main" val="1270170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476672"/>
            <a:ext cx="8280920" cy="540060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sz="2200" b="1" dirty="0">
                <a:solidFill>
                  <a:schemeClr val="tx1"/>
                </a:solidFill>
                <a:latin typeface="Arial"/>
              </a:rPr>
              <a:t>Kryteria specyficzne premiujące (ocena merytoryczna</a:t>
            </a:r>
            <a:r>
              <a:rPr lang="pl-PL" sz="2200" b="1" dirty="0" smtClean="0">
                <a:solidFill>
                  <a:schemeClr val="tx1"/>
                </a:solidFill>
                <a:latin typeface="Arial"/>
              </a:rPr>
              <a:t>) </a:t>
            </a:r>
            <a:br>
              <a:rPr lang="pl-PL" sz="2200" b="1" dirty="0" smtClean="0">
                <a:solidFill>
                  <a:schemeClr val="tx1"/>
                </a:solidFill>
                <a:latin typeface="Arial"/>
              </a:rPr>
            </a:br>
            <a:r>
              <a:rPr lang="pl-PL" sz="2200" b="1" dirty="0" smtClean="0">
                <a:solidFill>
                  <a:schemeClr val="tx1"/>
                </a:solidFill>
                <a:latin typeface="Arial"/>
              </a:rPr>
              <a:t>- </a:t>
            </a:r>
            <a:r>
              <a:rPr lang="pl-PL" sz="2200" b="1" dirty="0" smtClean="0">
                <a:solidFill>
                  <a:schemeClr val="tx1"/>
                </a:solidFill>
              </a:rPr>
              <a:t>dla typów projektów 1 i 2 określonych dla Działania 8.4 w SZOOP RPO WP 2014 – 2020 </a:t>
            </a:r>
            <a:r>
              <a:rPr lang="pl-PL" sz="2200" b="1" dirty="0" smtClean="0">
                <a:solidFill>
                  <a:schemeClr val="tx1"/>
                </a:solidFill>
                <a:latin typeface="Arial"/>
              </a:rPr>
              <a:t>:</a:t>
            </a:r>
          </a:p>
          <a:p>
            <a:endParaRPr lang="pl-PL" sz="1600" b="1" dirty="0" smtClean="0">
              <a:solidFill>
                <a:schemeClr val="tx1"/>
              </a:solidFill>
              <a:latin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Projekt </a:t>
            </a:r>
            <a:r>
              <a:rPr lang="pl-PL" dirty="0">
                <a:solidFill>
                  <a:schemeClr val="tx1"/>
                </a:solidFill>
              </a:rPr>
              <a:t>przewiduje realizację działań z EFS na rzecz wsparcia rodziny i pieczy zastępczej w ramach partnerstwa gminy i/lub powiatu </a:t>
            </a:r>
            <a:r>
              <a:rPr lang="pl-PL" dirty="0" smtClean="0">
                <a:solidFill>
                  <a:schemeClr val="tx1"/>
                </a:solidFill>
              </a:rPr>
              <a:t>z </a:t>
            </a:r>
            <a:r>
              <a:rPr lang="pl-PL" dirty="0">
                <a:solidFill>
                  <a:schemeClr val="tx1"/>
                </a:solidFill>
              </a:rPr>
              <a:t>organizacjami pozarządowymi statutowo zajmującymi się wspieraniem rodziny i posiadającymi doświadczenie w realizacji wsparcia na jej </a:t>
            </a:r>
            <a:r>
              <a:rPr lang="pl-PL" dirty="0" smtClean="0">
                <a:solidFill>
                  <a:schemeClr val="tx1"/>
                </a:solidFill>
              </a:rPr>
              <a:t>rzecz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– 10 pkt.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Na etapie rekrutacji preferowane będą osoby korzystające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Programu Operacyjnego Pomoc Żywnościowa 2014-2020 - 5 pkt.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Projekt zakłada tworzenie placówki wsparcia dziennego na terenie gminy, w której podmiot świadczący danego rodzaju usługi nie funkcjonuje – 10 pkt.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12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836712"/>
            <a:ext cx="8136904" cy="453650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2200" b="1" dirty="0" smtClean="0">
              <a:solidFill>
                <a:schemeClr val="tx1"/>
              </a:solidFill>
              <a:latin typeface="Arial"/>
            </a:endParaRPr>
          </a:p>
          <a:p>
            <a:r>
              <a:rPr lang="pl-PL" sz="2200" b="1" dirty="0" smtClean="0">
                <a:solidFill>
                  <a:schemeClr val="tx1"/>
                </a:solidFill>
                <a:latin typeface="Arial"/>
              </a:rPr>
              <a:t>Kryteria </a:t>
            </a:r>
            <a:r>
              <a:rPr lang="pl-PL" sz="2200" b="1" dirty="0">
                <a:solidFill>
                  <a:schemeClr val="tx1"/>
                </a:solidFill>
                <a:latin typeface="Arial"/>
              </a:rPr>
              <a:t>specyficzne premiujące (ocena merytoryczna</a:t>
            </a:r>
            <a:r>
              <a:rPr lang="pl-PL" sz="2200" b="1" dirty="0" smtClean="0">
                <a:solidFill>
                  <a:schemeClr val="tx1"/>
                </a:solidFill>
                <a:latin typeface="Arial"/>
              </a:rPr>
              <a:t>) </a:t>
            </a:r>
            <a:br>
              <a:rPr lang="pl-PL" sz="2200" b="1" dirty="0" smtClean="0">
                <a:solidFill>
                  <a:schemeClr val="tx1"/>
                </a:solidFill>
                <a:latin typeface="Arial"/>
              </a:rPr>
            </a:br>
            <a:r>
              <a:rPr lang="pl-PL" sz="2200" b="1" dirty="0" smtClean="0">
                <a:solidFill>
                  <a:schemeClr val="tx1"/>
                </a:solidFill>
                <a:latin typeface="Arial"/>
              </a:rPr>
              <a:t>- </a:t>
            </a:r>
            <a:r>
              <a:rPr lang="pl-PL" sz="2200" b="1" dirty="0" smtClean="0">
                <a:solidFill>
                  <a:schemeClr val="tx1"/>
                </a:solidFill>
              </a:rPr>
              <a:t>dla typów projektów 3 i 4 określonych dla Działania 8.4 w SZOOP RPO WP 2014 – 2020</a:t>
            </a:r>
            <a:r>
              <a:rPr lang="pl-PL" sz="2200" b="1" dirty="0" smtClean="0">
                <a:solidFill>
                  <a:schemeClr val="tx1"/>
                </a:solidFill>
                <a:latin typeface="Arial"/>
              </a:rPr>
              <a:t>:</a:t>
            </a:r>
          </a:p>
          <a:p>
            <a:endParaRPr lang="pl-PL" sz="1600" b="1" dirty="0" smtClean="0">
              <a:solidFill>
                <a:srgbClr val="FF0000"/>
              </a:solidFill>
              <a:latin typeface="Arial"/>
            </a:endParaRPr>
          </a:p>
          <a:p>
            <a:endParaRPr lang="pl-PL" sz="1600" b="1" dirty="0" smtClean="0">
              <a:solidFill>
                <a:srgbClr val="FF0000"/>
              </a:solidFill>
              <a:latin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Projekt przewiduje realizację działań z EFS na rzecz wsparcia rodziny i pieczy zastępczej w ramach partnerstwa gminy i/lub powiatu z organizacjami pozarządowymi statutowo zajmującymi się wspieraniem rodziny i posiadającymi doświadczenie w realizacji wsparcia na jej rzecz – 10 pkt.</a:t>
            </a:r>
          </a:p>
          <a:p>
            <a:pPr marL="342900" indent="-342900"/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87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72193" y="117030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do kryteriów specyficznych 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01526" y="1172748"/>
            <a:ext cx="1842360" cy="792089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138682" y="1290186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194326" y="3993519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73541" y="3993519"/>
            <a:ext cx="1639663" cy="557212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939608" y="669270"/>
            <a:ext cx="5760639" cy="2047154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Kryterium 1 (typ projektu 1 i 2): </a:t>
            </a: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Proszę </a:t>
            </a:r>
            <a:r>
              <a:rPr lang="pl-PL" sz="1400" b="1" dirty="0">
                <a:solidFill>
                  <a:schemeClr val="tx1"/>
                </a:solidFill>
              </a:rPr>
              <a:t>doprecyzować, czy wystarczy zwiększenie o 1 osobę? Może lepiej wskazać jakiś minimalny % o jaki się musi zwiększyć liczba dzieci np. </a:t>
            </a:r>
            <a:r>
              <a:rPr lang="pl-PL" sz="1400" b="1" dirty="0" smtClean="0">
                <a:solidFill>
                  <a:schemeClr val="tx1"/>
                </a:solidFill>
              </a:rPr>
              <a:t>w </a:t>
            </a:r>
            <a:r>
              <a:rPr lang="pl-PL" sz="1400" b="1" dirty="0">
                <a:solidFill>
                  <a:schemeClr val="tx1"/>
                </a:solidFill>
              </a:rPr>
              <a:t>zależności np. od poziomu dofinansowania?</a:t>
            </a:r>
            <a:r>
              <a:rPr lang="pl-PL" sz="1400" b="1" dirty="0" smtClean="0">
                <a:solidFill>
                  <a:schemeClr val="tx1"/>
                </a:solidFill>
              </a:rPr>
              <a:t>. </a:t>
            </a:r>
          </a:p>
          <a:p>
            <a:pPr algn="ctr"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pl-PL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948190" y="2996952"/>
            <a:ext cx="5743474" cy="2986601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ea typeface="Times New Roman"/>
              </a:rPr>
              <a:t>Uwaga nieuwzględniona</a:t>
            </a:r>
            <a:endParaRPr lang="pl-PL" sz="1400" dirty="0">
              <a:solidFill>
                <a:schemeClr val="tx1"/>
              </a:solidFill>
              <a:effectLst/>
              <a:ea typeface="Times New Roman"/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Wytyczne </a:t>
            </a:r>
            <a:r>
              <a:rPr lang="pl-PL" sz="1400" i="1" dirty="0">
                <a:solidFill>
                  <a:schemeClr val="tx1"/>
                </a:solidFill>
              </a:rPr>
              <a:t>Ministra Infrastruktury i Rozwoju w zakresie realizacji przedsięwzięć w obszarze włączenia społecznego i zwalczania ubóstwa z wykorzystaniem środków EFS i EFRR na lata 2014-2020 </a:t>
            </a:r>
            <a:r>
              <a:rPr lang="pl-PL" sz="1400" dirty="0">
                <a:solidFill>
                  <a:schemeClr val="tx1"/>
                </a:solidFill>
              </a:rPr>
              <a:t>nie wskazują jaki musi być minimalny wzrost liczby miejsc w placówce (aby doprecyzować treść kryterium zastąpiono sformułowanie „zwiększenie liczby dzieci” na „zwiększenie liczby miejsc w placówce”).</a:t>
            </a:r>
          </a:p>
          <a:p>
            <a:r>
              <a:rPr lang="pl-PL" sz="1400" dirty="0">
                <a:solidFill>
                  <a:schemeClr val="tx1"/>
                </a:solidFill>
              </a:rPr>
              <a:t>Zwiększenie liczby miejsc o 1 jest wystarczające o ile wsparcie jest uzasadnione.</a:t>
            </a:r>
          </a:p>
          <a:p>
            <a:r>
              <a:rPr lang="pl-PL" sz="1400" dirty="0">
                <a:solidFill>
                  <a:schemeClr val="tx1"/>
                </a:solidFill>
              </a:rPr>
              <a:t>Zasadność wsparcia oceniana będzie na etapie oceny </a:t>
            </a:r>
            <a:r>
              <a:rPr lang="pl-PL" sz="1400" dirty="0" smtClean="0">
                <a:solidFill>
                  <a:schemeClr val="tx1"/>
                </a:solidFill>
              </a:rPr>
              <a:t>merytorycznej.</a:t>
            </a:r>
          </a:p>
        </p:txBody>
      </p:sp>
    </p:spTree>
    <p:extLst>
      <p:ext uri="{BB962C8B-B14F-4D97-AF65-F5344CB8AC3E}">
        <p14:creationId xmlns:p14="http://schemas.microsoft.com/office/powerpoint/2010/main" val="2870900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72193" y="117030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do kryteriów specyficznych 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156650" y="1619139"/>
            <a:ext cx="1842360" cy="792089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152459" y="1741259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098169" y="4168559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7998" y="4187045"/>
            <a:ext cx="1639663" cy="557212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915817" y="1093814"/>
            <a:ext cx="5760639" cy="2047154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Kryterium 1 (typ projektu 1 i 2): </a:t>
            </a: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IK </a:t>
            </a:r>
            <a:r>
              <a:rPr lang="pl-PL" sz="1400" b="1" dirty="0">
                <a:solidFill>
                  <a:schemeClr val="tx1"/>
                </a:solidFill>
              </a:rPr>
              <a:t>proponuje uzupełnienie kryterium o zwiększenie liczby miejsc świadczenia usług.</a:t>
            </a:r>
            <a:endParaRPr lang="pl-PL" sz="1400" b="1" dirty="0" smtClean="0">
              <a:solidFill>
                <a:schemeClr val="tx1"/>
              </a:solidFill>
            </a:endParaRPr>
          </a:p>
          <a:p>
            <a:pPr algn="ctr"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pl-PL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924399" y="3634786"/>
            <a:ext cx="5743474" cy="2098469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ea typeface="Times New Roman"/>
              </a:rPr>
              <a:t>Uwaga nieuwzględniona</a:t>
            </a:r>
            <a:endParaRPr lang="pl-PL" sz="1400" dirty="0">
              <a:solidFill>
                <a:schemeClr val="tx1"/>
              </a:solidFill>
              <a:effectLst/>
              <a:ea typeface="Times New Roman"/>
            </a:endParaRPr>
          </a:p>
          <a:p>
            <a:endParaRPr lang="pl-PL" sz="1400" dirty="0"/>
          </a:p>
          <a:p>
            <a:r>
              <a:rPr lang="pl-PL" sz="1400" dirty="0" smtClean="0">
                <a:solidFill>
                  <a:schemeClr val="tx1"/>
                </a:solidFill>
              </a:rPr>
              <a:t>Kryterium przewiduje zwiększenie liczby dzieci w placówkach – dla sprecyzowania, że chodzi o poprawę dostępu do usług wsparcia rodziny zmieniono treść kryterium nr 1 dla typów projektu 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1 i 2 – sformułowanie „zwiększenie liczby dzieci” zmienione zostało na „zwiększenie liczby miejsc w placówkach”. Dodatkowo, z tego samego powodu skorygowano sformułowanie „lub” na „i/lub”.</a:t>
            </a:r>
          </a:p>
        </p:txBody>
      </p:sp>
    </p:spTree>
    <p:extLst>
      <p:ext uri="{BB962C8B-B14F-4D97-AF65-F5344CB8AC3E}">
        <p14:creationId xmlns:p14="http://schemas.microsoft.com/office/powerpoint/2010/main" val="3297176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do kryteriów specyficznych dostępu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88847" y="1479500"/>
            <a:ext cx="1907828" cy="6858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370307" y="1543794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370307" y="4485184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48328" y="4506367"/>
            <a:ext cx="1907828" cy="514846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3201031" y="607356"/>
            <a:ext cx="5403219" cy="2893652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8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Kryterium </a:t>
            </a:r>
            <a:r>
              <a:rPr lang="pl-PL" sz="1400" dirty="0">
                <a:solidFill>
                  <a:schemeClr val="tx1"/>
                </a:solidFill>
              </a:rPr>
              <a:t>1 (typ projektu 1 i 2): </a:t>
            </a:r>
          </a:p>
          <a:p>
            <a:endParaRPr lang="pl-PL" sz="500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Prawdopodobnie </a:t>
            </a:r>
            <a:r>
              <a:rPr lang="pl-PL" sz="1400" b="1" dirty="0">
                <a:solidFill>
                  <a:schemeClr val="tx1"/>
                </a:solidFill>
              </a:rPr>
              <a:t>brakuje części kryterium we wskazanym miejscu.</a:t>
            </a:r>
          </a:p>
          <a:p>
            <a:r>
              <a:rPr lang="pl-PL" sz="500" b="1" dirty="0">
                <a:solidFill>
                  <a:schemeClr val="tx1"/>
                </a:solidFill>
              </a:rPr>
              <a:t> </a:t>
            </a:r>
          </a:p>
          <a:p>
            <a:r>
              <a:rPr lang="pl-PL" sz="1400" i="1" dirty="0">
                <a:solidFill>
                  <a:schemeClr val="tx1"/>
                </a:solidFill>
              </a:rPr>
              <a:t>W przypadku gdy projekt przewiduje tworzenie nowych placówek wsparcia dziennego lub będą tworzone nowe miejsca dla obowiązkowe  jest zachowanie trwałości przez okres co najmniej odpowiadający okresowi realizacji projektu</a:t>
            </a:r>
            <a:r>
              <a:rPr lang="pl-PL" sz="1400" i="1" dirty="0" smtClean="0">
                <a:solidFill>
                  <a:schemeClr val="tx1"/>
                </a:solidFill>
              </a:rPr>
              <a:t>.</a:t>
            </a:r>
          </a:p>
          <a:p>
            <a:endParaRPr lang="pl-PL" sz="500" b="1" i="1" dirty="0">
              <a:solidFill>
                <a:schemeClr val="tx1"/>
              </a:solidFill>
              <a:effectLst/>
              <a:ea typeface="Times New Roman"/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Proponujemy </a:t>
            </a:r>
            <a:r>
              <a:rPr lang="pl-PL" sz="1400" b="1" dirty="0">
                <a:solidFill>
                  <a:schemeClr val="tx1"/>
                </a:solidFill>
              </a:rPr>
              <a:t>dodanie "z </a:t>
            </a:r>
            <a:r>
              <a:rPr lang="pl-PL" sz="1400" b="1" dirty="0" smtClean="0">
                <a:solidFill>
                  <a:schemeClr val="tx1"/>
                </a:solidFill>
              </a:rPr>
              <a:t>zastrzeżeniem </a:t>
            </a:r>
            <a:r>
              <a:rPr lang="pl-PL" sz="1400" b="1" dirty="0">
                <a:solidFill>
                  <a:schemeClr val="tx1"/>
                </a:solidFill>
              </a:rPr>
              <a:t>ze okres ten nie </a:t>
            </a:r>
            <a:r>
              <a:rPr lang="pl-PL" sz="1400" b="1" dirty="0" smtClean="0">
                <a:solidFill>
                  <a:schemeClr val="tx1"/>
                </a:solidFill>
              </a:rPr>
              <a:t>może być krótszy niż </a:t>
            </a:r>
            <a:r>
              <a:rPr lang="pl-PL" sz="1400" b="1" dirty="0">
                <a:solidFill>
                  <a:schemeClr val="tx1"/>
                </a:solidFill>
              </a:rPr>
              <a:t>2 </a:t>
            </a:r>
            <a:r>
              <a:rPr lang="pl-PL" sz="1400" b="1" dirty="0" smtClean="0">
                <a:solidFill>
                  <a:schemeClr val="tx1"/>
                </a:solidFill>
              </a:rPr>
              <a:t>lata”.</a:t>
            </a: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pl-PL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3201031" y="3645024"/>
            <a:ext cx="5467428" cy="2336676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uwzględniona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endParaRPr lang="pl-PL" sz="1400" dirty="0" smtClean="0"/>
          </a:p>
          <a:p>
            <a:r>
              <a:rPr lang="pl-PL" sz="1400" dirty="0" smtClean="0">
                <a:solidFill>
                  <a:schemeClr val="tx1"/>
                </a:solidFill>
              </a:rPr>
              <a:t>Zapis </a:t>
            </a:r>
            <a:r>
              <a:rPr lang="pl-PL" sz="1400" dirty="0">
                <a:solidFill>
                  <a:schemeClr val="tx1"/>
                </a:solidFill>
              </a:rPr>
              <a:t>zostanie </a:t>
            </a:r>
            <a:r>
              <a:rPr lang="pl-PL" sz="1400" dirty="0" smtClean="0">
                <a:solidFill>
                  <a:schemeClr val="tx1"/>
                </a:solidFill>
              </a:rPr>
              <a:t>skorygowany. Treść kryterium po korekcie: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1400" i="1" dirty="0" smtClean="0">
              <a:solidFill>
                <a:schemeClr val="tx1"/>
              </a:solidFill>
            </a:endParaRPr>
          </a:p>
          <a:p>
            <a:r>
              <a:rPr lang="pl-PL" sz="1400" i="1" dirty="0" smtClean="0">
                <a:solidFill>
                  <a:schemeClr val="tx1"/>
                </a:solidFill>
              </a:rPr>
              <a:t>W </a:t>
            </a:r>
            <a:r>
              <a:rPr lang="pl-PL" sz="1400" i="1" dirty="0">
                <a:solidFill>
                  <a:schemeClr val="tx1"/>
                </a:solidFill>
              </a:rPr>
              <a:t>przypadku gdy projekt przewiduje tworzenie nowych placówek wsparcia dziennego </a:t>
            </a:r>
            <a:r>
              <a:rPr lang="pl-PL" sz="1400" i="1" dirty="0" smtClean="0">
                <a:solidFill>
                  <a:schemeClr val="tx1"/>
                </a:solidFill>
              </a:rPr>
              <a:t>obowiązkowe  </a:t>
            </a:r>
            <a:r>
              <a:rPr lang="pl-PL" sz="1400" i="1" dirty="0">
                <a:solidFill>
                  <a:schemeClr val="tx1"/>
                </a:solidFill>
              </a:rPr>
              <a:t>jest zachowanie trwałości </a:t>
            </a:r>
            <a:r>
              <a:rPr lang="pl-PL" sz="1400" i="1" dirty="0" smtClean="0">
                <a:solidFill>
                  <a:schemeClr val="tx1"/>
                </a:solidFill>
              </a:rPr>
              <a:t>placówki </a:t>
            </a:r>
            <a:r>
              <a:rPr lang="pl-PL" sz="1400" i="1" dirty="0">
                <a:solidFill>
                  <a:schemeClr val="tx1"/>
                </a:solidFill>
              </a:rPr>
              <a:t>przez okres co najmniej odpowiadający okresowi realizacji </a:t>
            </a:r>
            <a:r>
              <a:rPr lang="pl-PL" sz="1400" i="1" dirty="0" smtClean="0">
                <a:solidFill>
                  <a:schemeClr val="tx1"/>
                </a:solidFill>
              </a:rPr>
              <a:t>projektu, </a:t>
            </a:r>
            <a:r>
              <a:rPr lang="pl-PL" sz="1400" i="1" dirty="0">
                <a:solidFill>
                  <a:schemeClr val="tx1"/>
                </a:solidFill>
              </a:rPr>
              <a:t>przy czym jeśli projekt trwa krócej niż 24 miesiące, czas trwałości nie może być krótszy niż dwa lata</a:t>
            </a:r>
            <a:r>
              <a:rPr lang="pl-PL" sz="1400" i="1" dirty="0" smtClean="0">
                <a:solidFill>
                  <a:schemeClr val="tx1"/>
                </a:solidFill>
              </a:rPr>
              <a:t>.</a:t>
            </a:r>
            <a:r>
              <a:rPr lang="pl-PL" sz="1400" i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 </a:t>
            </a:r>
            <a:r>
              <a:rPr lang="pl-PL" sz="1400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6384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dostępu </a:t>
            </a:r>
            <a:r>
              <a:rPr lang="pl-PL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1520" y="980728"/>
            <a:ext cx="1296144" cy="1066399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619672" y="1052736"/>
            <a:ext cx="719138" cy="773236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619672" y="3861048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79512" y="3861048"/>
            <a:ext cx="1230673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411760" y="620688"/>
            <a:ext cx="6408713" cy="1719659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r>
              <a:rPr lang="pl-PL" sz="1300" b="1" dirty="0">
                <a:solidFill>
                  <a:schemeClr val="tx1"/>
                </a:solidFill>
              </a:rPr>
              <a:t>IK UP proponuje dodanie kryterium, które adresuje wsparcie do obszarów, na których nie występują tego rodzaju usługi lub dostęp do nich jest ograniczony np.:</a:t>
            </a:r>
          </a:p>
          <a:p>
            <a:r>
              <a:rPr lang="pl-PL" sz="1300" b="1" dirty="0">
                <a:solidFill>
                  <a:schemeClr val="tx1"/>
                </a:solidFill>
              </a:rPr>
              <a:t>Projekt zakłada rozwój różnych form wsparcia rodziny </a:t>
            </a:r>
            <a:r>
              <a:rPr lang="pl-PL" sz="1300" b="1" dirty="0" smtClean="0">
                <a:solidFill>
                  <a:schemeClr val="tx1"/>
                </a:solidFill>
              </a:rPr>
              <a:t>z </a:t>
            </a:r>
            <a:r>
              <a:rPr lang="pl-PL" sz="1300" b="1" dirty="0">
                <a:solidFill>
                  <a:schemeClr val="tx1"/>
                </a:solidFill>
              </a:rPr>
              <a:t>dzieckiem </a:t>
            </a:r>
            <a:r>
              <a:rPr lang="pl-PL" sz="1300" b="1" dirty="0" smtClean="0">
                <a:solidFill>
                  <a:schemeClr val="tx1"/>
                </a:solidFill>
              </a:rPr>
              <a:t/>
            </a:r>
            <a:br>
              <a:rPr lang="pl-PL" sz="1300" b="1" dirty="0" smtClean="0">
                <a:solidFill>
                  <a:schemeClr val="tx1"/>
                </a:solidFill>
              </a:rPr>
            </a:br>
            <a:r>
              <a:rPr lang="pl-PL" sz="1300" b="1" dirty="0" smtClean="0">
                <a:solidFill>
                  <a:schemeClr val="tx1"/>
                </a:solidFill>
              </a:rPr>
              <a:t>w </a:t>
            </a:r>
            <a:r>
              <a:rPr lang="pl-PL" sz="1300" b="1" dirty="0">
                <a:solidFill>
                  <a:schemeClr val="tx1"/>
                </a:solidFill>
              </a:rPr>
              <a:t>gminach/powiatach województwa X, w których zidentyfikowano brak takich usług wsparcia lub ich ograniczoną dostępność.</a:t>
            </a:r>
            <a:endParaRPr lang="pl-PL" sz="13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411760" y="2420888"/>
            <a:ext cx="6408713" cy="3744416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14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</a:t>
            </a: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nieuwzględniona.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5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300" dirty="0" smtClean="0">
                <a:solidFill>
                  <a:schemeClr val="tx1"/>
                </a:solidFill>
              </a:rPr>
              <a:t>Fakt, że usługi danego rodzaju są już na terenie gminy czy powiatu realizowane nie jest tożsame z potrzebą realizacji (duże gminy nie spełnią kryterium), </a:t>
            </a:r>
            <a:br>
              <a:rPr lang="pl-PL" sz="1300" dirty="0" smtClean="0">
                <a:solidFill>
                  <a:schemeClr val="tx1"/>
                </a:solidFill>
              </a:rPr>
            </a:br>
            <a:r>
              <a:rPr lang="pl-PL" sz="1300" dirty="0" smtClean="0">
                <a:solidFill>
                  <a:schemeClr val="tx1"/>
                </a:solidFill>
              </a:rPr>
              <a:t>a jednoznaczna ocena czy dostęp jest ograniczony jest niemożliwa (wyłącznie na podstawie oświadczenia Projektodawcy). </a:t>
            </a:r>
          </a:p>
          <a:p>
            <a:endParaRPr lang="pl-PL" sz="500" dirty="0" smtClean="0">
              <a:solidFill>
                <a:schemeClr val="tx1"/>
              </a:solidFill>
            </a:endParaRPr>
          </a:p>
          <a:p>
            <a:r>
              <a:rPr lang="pl-PL" sz="1300" dirty="0" smtClean="0">
                <a:solidFill>
                  <a:schemeClr val="tx1"/>
                </a:solidFill>
              </a:rPr>
              <a:t>Należy podkreślić, że analiza potrzeby wsparcia będzie weryfikowana na etapie oceny merytorycznej. </a:t>
            </a:r>
          </a:p>
          <a:p>
            <a:r>
              <a:rPr lang="pl-PL" sz="800" dirty="0" smtClean="0">
                <a:solidFill>
                  <a:schemeClr val="tx1"/>
                </a:solidFill>
              </a:rPr>
              <a:t> </a:t>
            </a:r>
            <a:endParaRPr lang="pl-PL" sz="500" dirty="0" smtClean="0">
              <a:solidFill>
                <a:schemeClr val="tx1"/>
              </a:solidFill>
            </a:endParaRPr>
          </a:p>
          <a:p>
            <a:r>
              <a:rPr lang="pl-PL" sz="1300" dirty="0" smtClean="0">
                <a:solidFill>
                  <a:schemeClr val="tx1"/>
                </a:solidFill>
              </a:rPr>
              <a:t>Jednocześnie Projektodawca (w przypadku prowadzenia placówki) zobligowany jest do zachowania trwałości rezultatów projektu , tzn. musi zapewnić gotowość do świadczenia usług po zakończeniu realizacji projektu, musi więc zanalizować zapotrzebowanie na usługi danego rodzaju istnieje.  </a:t>
            </a:r>
          </a:p>
          <a:p>
            <a:r>
              <a:rPr lang="pl-PL" sz="800" dirty="0" smtClean="0">
                <a:solidFill>
                  <a:schemeClr val="tx1"/>
                </a:solidFill>
              </a:rPr>
              <a:t> </a:t>
            </a:r>
            <a:endParaRPr lang="pl-PL" sz="500" dirty="0">
              <a:solidFill>
                <a:schemeClr val="tx1"/>
              </a:solidFill>
            </a:endParaRPr>
          </a:p>
          <a:p>
            <a:r>
              <a:rPr lang="pl-PL" sz="1300" dirty="0">
                <a:solidFill>
                  <a:schemeClr val="tx1"/>
                </a:solidFill>
              </a:rPr>
              <a:t>W związku z faktem, że nie we wszystkich gminach w naszym województwie funkcjonują placówki wsparcia dziennego proponujemy wprowadzenie kryterium premiującego o następujące treści</a:t>
            </a:r>
            <a:r>
              <a:rPr lang="pl-PL" sz="1300" dirty="0" smtClean="0">
                <a:solidFill>
                  <a:schemeClr val="tx1"/>
                </a:solidFill>
              </a:rPr>
              <a:t>: „</a:t>
            </a:r>
            <a:r>
              <a:rPr lang="pl-PL" sz="1300" dirty="0">
                <a:solidFill>
                  <a:schemeClr val="tx1"/>
                </a:solidFill>
              </a:rPr>
              <a:t>Projekt zakłada tworzenie placówki wparcia dziennego na terenie gminy w której podmiot świadczący danego rodzaju usługi nie funkcjonuje</a:t>
            </a:r>
            <a:r>
              <a:rPr lang="pl-PL" sz="1300" dirty="0" smtClean="0">
                <a:solidFill>
                  <a:schemeClr val="tx1"/>
                </a:solidFill>
              </a:rPr>
              <a:t>” – </a:t>
            </a:r>
            <a:r>
              <a:rPr lang="pl-PL" sz="1300" dirty="0">
                <a:solidFill>
                  <a:schemeClr val="tx1"/>
                </a:solidFill>
              </a:rPr>
              <a:t>10 pkt.</a:t>
            </a:r>
            <a:r>
              <a:rPr lang="pl-PL" sz="13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r>
              <a:rPr lang="pl-PL" sz="1400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7255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dostępu </a:t>
            </a:r>
            <a:r>
              <a:rPr lang="pl-PL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1521" y="1268760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835696" y="1412776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763688" y="3933056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1520" y="3933056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699792" y="620688"/>
            <a:ext cx="6048671" cy="2016224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dirty="0" smtClean="0">
                <a:solidFill>
                  <a:schemeClr val="tx1"/>
                </a:solidFill>
                <a:ea typeface="Times New Roman"/>
              </a:rPr>
              <a:t>Kryterium 1 typy projektów 3 i 4</a:t>
            </a: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b="1" dirty="0">
                <a:solidFill>
                  <a:schemeClr val="tx1"/>
                </a:solidFill>
              </a:rPr>
              <a:t>Do refleksji propozycja zmiany kryterium na:</a:t>
            </a:r>
          </a:p>
          <a:p>
            <a:r>
              <a:rPr lang="pl-PL" sz="800" b="1" dirty="0">
                <a:solidFill>
                  <a:schemeClr val="tx1"/>
                </a:solidFill>
              </a:rPr>
              <a:t> </a:t>
            </a:r>
          </a:p>
          <a:p>
            <a:r>
              <a:rPr lang="pl-PL" sz="1400" b="1" dirty="0">
                <a:solidFill>
                  <a:schemeClr val="tx1"/>
                </a:solidFill>
              </a:rPr>
              <a:t>Projekt zapewnia zastosowanie np. co najmniej trzech różnych form wsparcia w odniesieniu do każdej rodzin uczestniczących w projekcie, a wsparcie w ramach projektu zostanie dostosowane indywidualnie do potrzeb każdej z rodzin.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699792" y="2780928"/>
            <a:ext cx="5976664" cy="3384376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częściowo uwzględniona</a:t>
            </a: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.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Uwaga przyjęta w zakresie konieczności dostosowania wsparcia indywidualnie do potrzeb każdej z rodzin. 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Wprowadzone zostanie kryterium dostępu dla typów projektu 3 i 4: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„W przypadku gdy projekt zakłada wspieranie pieczy zastępczej realizowane wsparcie będzie dostosowane do indywidualnych potrzeb rodziny”.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Nie jest zasadnym przyjęcie zakładanego kryterium w przedstawionej formie. 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Zaplanowana w ramach  projektu praca z rodziną lub terapia rodziców naturalnych będzie przeprowadzona w oparciu o indywidualne potrzeby każdej z rodzin. Nie można zatem wskazać ile form wsparcia ma otrzymać rodzina uczestnicząca w projekcie. </a:t>
            </a: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899592" y="908720"/>
            <a:ext cx="7344816" cy="208823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</a:rPr>
              <a:t>Działanie </a:t>
            </a:r>
            <a:r>
              <a:rPr lang="pl-PL" sz="2400" b="1" dirty="0" smtClean="0">
                <a:solidFill>
                  <a:srgbClr val="000000"/>
                </a:solidFill>
              </a:rPr>
              <a:t>8.4 </a:t>
            </a:r>
            <a:r>
              <a:rPr lang="pl-PL" sz="1600" b="1" dirty="0">
                <a:solidFill>
                  <a:srgbClr val="000000"/>
                </a:solidFill>
              </a:rPr>
              <a:t/>
            </a:r>
            <a:br>
              <a:rPr lang="pl-PL" sz="1600" b="1" dirty="0">
                <a:solidFill>
                  <a:srgbClr val="000000"/>
                </a:solidFill>
              </a:rPr>
            </a:br>
            <a:endParaRPr lang="pl-PL" sz="1600" b="1" dirty="0" smtClean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>
                <a:solidFill>
                  <a:schemeClr val="tx1"/>
                </a:solidFill>
              </a:rPr>
              <a:t>Poprawa dostępu do usług wsparcia rodziny i pieczy zastępczej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043608" y="3212976"/>
            <a:ext cx="7056784" cy="244827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Cel szczegółowy:</a:t>
            </a:r>
            <a:endParaRPr lang="pl-PL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 smtClean="0">
              <a:solidFill>
                <a:schemeClr val="tx1"/>
              </a:solidFill>
            </a:endParaRP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solidFill>
                  <a:schemeClr val="tx1"/>
                </a:solidFill>
              </a:rPr>
              <a:t>Zwiększenie dostępności do usług społecznych w szczególności usług środowiskowych, opiekuńczych oraz usług wsparcia rodziny i pieczy zastępczej dla osób zagrożonych ubóstwem lub wykluczeniem </a:t>
            </a:r>
            <a:r>
              <a:rPr lang="pl-PL" dirty="0" smtClean="0">
                <a:solidFill>
                  <a:schemeClr val="tx1"/>
                </a:solidFill>
              </a:rPr>
              <a:t>społecznym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dostępu </a:t>
            </a:r>
            <a:r>
              <a:rPr lang="pl-PL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1520" y="1124744"/>
            <a:ext cx="1440160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07704" y="1196752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763688" y="3933056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1520" y="3933056"/>
            <a:ext cx="1368152" cy="57606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699792" y="764704"/>
            <a:ext cx="6048671" cy="1728192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dirty="0" smtClean="0">
                <a:solidFill>
                  <a:schemeClr val="tx1"/>
                </a:solidFill>
                <a:ea typeface="Times New Roman"/>
              </a:rPr>
              <a:t>Kryterium 3 typy projektów 1 i 2</a:t>
            </a: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Dziwi fakt, że w ramach form placówek wsparcia dziennego pominięto placówkę specjalistyczną, która jest istotnym elementem profilaktyki i tak jak dwie pozostałe formy może rozwijać kluczowe kompetencje, wykorzystując zatrudnionych specjalistów.</a:t>
            </a:r>
            <a:endParaRPr lang="pl-PL" sz="12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699792" y="2708920"/>
            <a:ext cx="5976664" cy="3600400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4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pl-PL" sz="800" b="1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Uwaga częściowo uwzględniona</a:t>
            </a: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. </a:t>
            </a:r>
            <a:endParaRPr lang="pl-PL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Treść kryterium wynika z Wytycznych w zakresie realizacji przedsięwzięć w obszarze włączenia społecznego i zwalczania ubóstwa 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z wykorzystaniem środków EFS i EFRR na lata 2014-2020.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Fakt, że kryterium dotyczy placówek wsparcia dziennego w formie opiekuńczej i formie pracy podwórkowej nie wyklucza możliwości realizacji projektu przez placówkę specjalistyczną, w której realizowane są zajęcia rozwijające kompetencje kluczowe.</a:t>
            </a:r>
          </a:p>
          <a:p>
            <a:r>
              <a:rPr lang="pl-PL" sz="5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Placówka specjalistyczna może, ale nie musi rozwijać kompetencji kluczowych. W przypadku zastosowania takiego kryterium dostępu eliminujemy możliwość aplikowania o środki podmiotom, które realizować będą zajęcia terapeutyczne niezwiązane z kluczowymi kompetencjami lub też placówka wspiera np. dzieci z </a:t>
            </a:r>
            <a:r>
              <a:rPr lang="pl-PL" sz="1400" dirty="0" err="1" smtClean="0">
                <a:solidFill>
                  <a:schemeClr val="tx1"/>
                </a:solidFill>
              </a:rPr>
              <a:t>niepełnosprawnościami</a:t>
            </a:r>
            <a:r>
              <a:rPr lang="pl-PL" sz="1400" dirty="0" smtClean="0">
                <a:solidFill>
                  <a:schemeClr val="tx1"/>
                </a:solidFill>
              </a:rPr>
              <a:t>, które wykluczają możliwości realizacji zajęć rozwijających w/</a:t>
            </a:r>
            <a:r>
              <a:rPr lang="pl-PL" sz="1400" dirty="0" err="1" smtClean="0">
                <a:solidFill>
                  <a:schemeClr val="tx1"/>
                </a:solidFill>
              </a:rPr>
              <a:t>w</a:t>
            </a:r>
            <a:r>
              <a:rPr lang="pl-PL" sz="1400" dirty="0" smtClean="0">
                <a:solidFill>
                  <a:schemeClr val="tx1"/>
                </a:solidFill>
              </a:rPr>
              <a:t> kompetencje</a:t>
            </a: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r>
              <a:rPr lang="pl-PL" sz="14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pl-PL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68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188913"/>
            <a:ext cx="835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Uwagi </a:t>
            </a:r>
            <a:r>
              <a:rPr lang="pl-PL" b="1" dirty="0">
                <a:solidFill>
                  <a:schemeClr val="tx1"/>
                </a:solidFill>
              </a:rPr>
              <a:t>do kryteriów specyficznych dostępu </a:t>
            </a:r>
            <a:r>
              <a:rPr lang="pl-PL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95081" y="1602646"/>
            <a:ext cx="1468607" cy="818241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solidFill>
                  <a:schemeClr val="tx1"/>
                </a:solidFill>
              </a:rPr>
              <a:t>Treść uwagi/ propozycja zapisu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68150" y="1733160"/>
            <a:ext cx="719138" cy="557212"/>
          </a:xfrm>
          <a:prstGeom prst="notchedRightArrow">
            <a:avLst>
              <a:gd name="adj1" fmla="val 46935"/>
              <a:gd name="adj2" fmla="val 39710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07704" y="4742995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95081" y="4764178"/>
            <a:ext cx="1399513" cy="514846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chemeClr val="tx1"/>
                </a:solidFill>
              </a:rPr>
              <a:t>Status uwagi</a:t>
            </a:r>
            <a:endParaRPr lang="pl-PL" sz="1400" b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770858" y="568950"/>
            <a:ext cx="5770173" cy="2887434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1600" b="1" dirty="0" smtClean="0">
              <a:solidFill>
                <a:schemeClr val="tx1"/>
              </a:solidFill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6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Specyficzne </a:t>
            </a:r>
            <a:r>
              <a:rPr lang="pl-PL" sz="16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kryteria dostępu </a:t>
            </a:r>
            <a:endParaRPr lang="pl-PL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8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dirty="0" smtClean="0">
                <a:solidFill>
                  <a:schemeClr val="tx1"/>
                </a:solidFill>
                <a:ea typeface="Times New Roman"/>
              </a:rPr>
              <a:t>Kryterium premiujące nr 2</a:t>
            </a:r>
          </a:p>
          <a:p>
            <a:pPr algn="just">
              <a:spcAft>
                <a:spcPts val="0"/>
              </a:spcAft>
            </a:pPr>
            <a:endParaRPr lang="pl-PL" sz="800" dirty="0" smtClean="0">
              <a:solidFill>
                <a:schemeClr val="tx1"/>
              </a:solidFill>
              <a:ea typeface="Times New Roman"/>
            </a:endParaRPr>
          </a:p>
          <a:p>
            <a:r>
              <a:rPr lang="pl-PL" sz="1300" b="1" dirty="0" smtClean="0">
                <a:solidFill>
                  <a:schemeClr val="tx1"/>
                </a:solidFill>
              </a:rPr>
              <a:t>Zamiana </a:t>
            </a:r>
            <a:r>
              <a:rPr lang="pl-PL" sz="1300" b="1" dirty="0">
                <a:solidFill>
                  <a:schemeClr val="tx1"/>
                </a:solidFill>
              </a:rPr>
              <a:t>kryterium premiującego na kryterium dostępu wskazującego na preferencje dla osób korzystających z PO Pomoc Żywnościowa </a:t>
            </a:r>
            <a:r>
              <a:rPr lang="pl-PL" sz="1300" b="1" dirty="0" smtClean="0">
                <a:solidFill>
                  <a:schemeClr val="tx1"/>
                </a:solidFill>
              </a:rPr>
              <a:t>2014-2020. (uwaga KE)</a:t>
            </a:r>
          </a:p>
          <a:p>
            <a:endParaRPr lang="pl-PL" sz="800" b="1" dirty="0" smtClean="0">
              <a:solidFill>
                <a:schemeClr val="tx1"/>
              </a:solidFill>
              <a:effectLst/>
              <a:ea typeface="Times New Roman"/>
            </a:endParaRPr>
          </a:p>
          <a:p>
            <a:r>
              <a:rPr lang="pl-PL" sz="1300" b="1" dirty="0">
                <a:solidFill>
                  <a:schemeClr val="tx1"/>
                </a:solidFill>
              </a:rPr>
              <a:t>Zapis: „Na etapie rekrutacji preferowane będą osoby korzystające </a:t>
            </a:r>
            <a:r>
              <a:rPr lang="pl-PL" sz="1300" b="1" dirty="0" smtClean="0">
                <a:solidFill>
                  <a:schemeClr val="tx1"/>
                </a:solidFill>
              </a:rPr>
              <a:t/>
            </a:r>
            <a:br>
              <a:rPr lang="pl-PL" sz="1300" b="1" dirty="0" smtClean="0">
                <a:solidFill>
                  <a:schemeClr val="tx1"/>
                </a:solidFill>
              </a:rPr>
            </a:br>
            <a:r>
              <a:rPr lang="pl-PL" sz="1300" b="1" dirty="0" smtClean="0">
                <a:solidFill>
                  <a:schemeClr val="tx1"/>
                </a:solidFill>
              </a:rPr>
              <a:t>z </a:t>
            </a:r>
            <a:r>
              <a:rPr lang="pl-PL" sz="1300" b="1" dirty="0">
                <a:solidFill>
                  <a:schemeClr val="tx1"/>
                </a:solidFill>
              </a:rPr>
              <a:t>Programu Operacyjnego Pomoc Żywnościowa 2014-2020” nierówno traktuje beneficjentów programów, gdyż rodziny zastępcze, z racji otrzymywanych świadczeń na dzieci umieszczone w pieczy zastępczej, nie  korzystają co do zasady </a:t>
            </a:r>
            <a:r>
              <a:rPr lang="pl-PL" sz="1300" b="1" dirty="0" smtClean="0">
                <a:solidFill>
                  <a:schemeClr val="tx1"/>
                </a:solidFill>
              </a:rPr>
              <a:t>z </a:t>
            </a:r>
            <a:r>
              <a:rPr lang="pl-PL" sz="1300" b="1" dirty="0">
                <a:solidFill>
                  <a:schemeClr val="tx1"/>
                </a:solidFill>
              </a:rPr>
              <a:t>Programu Operacyjnego Pomoc Żywnościowa 2014-2020, </a:t>
            </a:r>
            <a:r>
              <a:rPr lang="pl-PL" sz="1300" b="1" dirty="0" smtClean="0">
                <a:solidFill>
                  <a:schemeClr val="tx1"/>
                </a:solidFill>
              </a:rPr>
              <a:t>a </a:t>
            </a:r>
            <a:r>
              <a:rPr lang="pl-PL" sz="1300" b="1" dirty="0">
                <a:solidFill>
                  <a:schemeClr val="tx1"/>
                </a:solidFill>
              </a:rPr>
              <a:t>przecież winny one stać się ewentualnym beneficjentem </a:t>
            </a:r>
            <a:r>
              <a:rPr lang="pl-PL" sz="1300" b="1" dirty="0" smtClean="0">
                <a:solidFill>
                  <a:schemeClr val="tx1"/>
                </a:solidFill>
              </a:rPr>
              <a:t>konkursu (uwaga </a:t>
            </a:r>
            <a:r>
              <a:rPr lang="pl-PL" sz="1300" b="1" dirty="0" err="1" smtClean="0">
                <a:solidFill>
                  <a:schemeClr val="tx1"/>
                </a:solidFill>
              </a:rPr>
              <a:t>MRPiPS</a:t>
            </a:r>
            <a:r>
              <a:rPr lang="pl-PL" sz="1300" b="1" dirty="0" smtClean="0">
                <a:solidFill>
                  <a:schemeClr val="tx1"/>
                </a:solidFill>
              </a:rPr>
              <a:t>)</a:t>
            </a:r>
            <a:endParaRPr lang="pl-PL" sz="1300" b="1" dirty="0">
              <a:solidFill>
                <a:schemeClr val="tx1"/>
              </a:solidFill>
              <a:effectLst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770858" y="3573016"/>
            <a:ext cx="5799992" cy="2880320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pl-PL" sz="1400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endParaRPr lang="pl-PL" sz="14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endParaRPr lang="pl-PL" sz="1400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pl-PL" sz="1400" b="1" dirty="0" smtClean="0">
                <a:solidFill>
                  <a:schemeClr val="tx1"/>
                </a:solidFill>
                <a:latin typeface="Arial"/>
                <a:ea typeface="Times New Roman"/>
              </a:rPr>
              <a:t>Uwaga KE nieuwzględniona</a:t>
            </a:r>
            <a:endParaRPr lang="pl-PL" sz="1400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W </a:t>
            </a:r>
            <a:r>
              <a:rPr lang="pl-PL" sz="1400" dirty="0">
                <a:solidFill>
                  <a:schemeClr val="tx1"/>
                </a:solidFill>
              </a:rPr>
              <a:t>przypadku konkursu I -  Kryterium nie wykluczy możliwości udziału </a:t>
            </a:r>
            <a:r>
              <a:rPr lang="pl-PL" sz="1400" dirty="0" smtClean="0">
                <a:solidFill>
                  <a:schemeClr val="tx1"/>
                </a:solidFill>
              </a:rPr>
              <a:t/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w </a:t>
            </a:r>
            <a:r>
              <a:rPr lang="pl-PL" sz="1400" dirty="0">
                <a:solidFill>
                  <a:schemeClr val="tx1"/>
                </a:solidFill>
              </a:rPr>
              <a:t>projekcie osób korzystających z PO PŻ, jednak nie jest zasadne wprowadzanie kryterium, które stawia w gorszej sytuacji na etapie rekrutacji osoby niekorzystające z PO PŻ – w ramach konkursu realizowane będą działania wyłącznie dla rodzin zagrożonych ubóstwem bądź wykluczeniem społecznym</a:t>
            </a: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pl-PL" sz="1400" dirty="0">
                <a:solidFill>
                  <a:schemeClr val="tx1"/>
                </a:solidFill>
              </a:rPr>
              <a:t>W przypadku konkursu II - rodziny zastępcze </a:t>
            </a:r>
            <a:r>
              <a:rPr lang="pl-PL" sz="1400" dirty="0" smtClean="0">
                <a:solidFill>
                  <a:schemeClr val="tx1"/>
                </a:solidFill>
              </a:rPr>
              <a:t>co </a:t>
            </a:r>
            <a:r>
              <a:rPr lang="pl-PL" sz="1400" dirty="0">
                <a:solidFill>
                  <a:schemeClr val="tx1"/>
                </a:solidFill>
              </a:rPr>
              <a:t>do zasady nie korzystają z Programu Operacyjnego Pomoc Żywnościowa 2014-2020. Zgodnie z uwaga </a:t>
            </a:r>
            <a:r>
              <a:rPr lang="pl-PL" sz="1400" dirty="0" err="1">
                <a:solidFill>
                  <a:schemeClr val="tx1"/>
                </a:solidFill>
              </a:rPr>
              <a:t>MRPiPS</a:t>
            </a:r>
            <a:r>
              <a:rPr lang="pl-PL" sz="1400" dirty="0">
                <a:solidFill>
                  <a:schemeClr val="tx1"/>
                </a:solidFill>
              </a:rPr>
              <a:t>  kryterium to jest niezasadne dla konkursu dot. wsparcia pieczy zastępczej</a:t>
            </a:r>
            <a:r>
              <a:rPr lang="pl-PL" sz="1400" b="1" dirty="0" smtClean="0">
                <a:solidFill>
                  <a:schemeClr val="tx1"/>
                </a:solidFill>
                <a:effectLst/>
                <a:latin typeface="Arial"/>
                <a:ea typeface="Times New Roman"/>
              </a:rPr>
              <a:t>. </a:t>
            </a:r>
          </a:p>
          <a:p>
            <a:pPr>
              <a:spcAft>
                <a:spcPts val="0"/>
              </a:spcAft>
            </a:pPr>
            <a:endParaRPr lang="pl-PL" sz="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b="1" dirty="0">
                <a:solidFill>
                  <a:schemeClr val="tx1"/>
                </a:solidFill>
                <a:effectLst/>
                <a:latin typeface="Arial"/>
                <a:ea typeface="Times New Roman"/>
              </a:rPr>
              <a:t> </a:t>
            </a:r>
            <a:r>
              <a:rPr lang="pl-PL" sz="1400" b="1" dirty="0">
                <a:solidFill>
                  <a:schemeClr val="tx1"/>
                </a:solidFill>
                <a:latin typeface="Arial"/>
                <a:ea typeface="Times New Roman"/>
              </a:rPr>
              <a:t>Uwaga </a:t>
            </a:r>
            <a:r>
              <a:rPr lang="pl-PL" sz="1400" b="1" dirty="0" err="1" smtClean="0">
                <a:solidFill>
                  <a:schemeClr val="tx1"/>
                </a:solidFill>
                <a:latin typeface="Arial"/>
                <a:ea typeface="Times New Roman"/>
              </a:rPr>
              <a:t>MRPiPS</a:t>
            </a:r>
            <a:r>
              <a:rPr lang="pl-PL" sz="1400" b="1" dirty="0" smtClean="0">
                <a:solidFill>
                  <a:schemeClr val="tx1"/>
                </a:solidFill>
                <a:latin typeface="Arial"/>
                <a:ea typeface="Times New Roman"/>
              </a:rPr>
              <a:t> uwzględniona</a:t>
            </a:r>
            <a:endParaRPr lang="pl-PL" sz="14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pl-PL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8970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42988" y="1557338"/>
            <a:ext cx="7143750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>
                <a:solidFill>
                  <a:srgbClr val="000000"/>
                </a:solidFill>
              </a:rPr>
              <a:t>Dziękuję za uwagę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750" y="2636838"/>
            <a:ext cx="82296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rgbClr val="000000"/>
                </a:solidFill>
                <a:latin typeface="Calibri" pitchFamily="34" charset="0"/>
              </a:rPr>
              <a:t>Wojewódzki </a:t>
            </a:r>
            <a:r>
              <a:rPr lang="pl-PL" sz="2400" b="1" dirty="0">
                <a:solidFill>
                  <a:srgbClr val="000000"/>
                </a:solidFill>
                <a:latin typeface="Calibri" pitchFamily="34" charset="0"/>
              </a:rPr>
              <a:t>Urząd Pracy w Rzeszowie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i="1" dirty="0">
                <a:solidFill>
                  <a:srgbClr val="000000"/>
                </a:solidFill>
                <a:latin typeface="Calibri" pitchFamily="34" charset="0"/>
              </a:rPr>
              <a:t>Wydział </a:t>
            </a:r>
            <a:r>
              <a:rPr lang="pl-PL" sz="2400" i="1" dirty="0" smtClean="0">
                <a:solidFill>
                  <a:srgbClr val="000000"/>
                </a:solidFill>
                <a:latin typeface="Calibri" pitchFamily="34" charset="0"/>
              </a:rPr>
              <a:t>Integracji Społecznej </a:t>
            </a:r>
            <a:r>
              <a:rPr lang="pl-PL" sz="2400" i="1" dirty="0">
                <a:solidFill>
                  <a:srgbClr val="000000"/>
                </a:solidFill>
                <a:latin typeface="Calibri" pitchFamily="34" charset="0"/>
              </a:rPr>
              <a:t>EFS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hlinkClick r:id="rId8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hlinkClick r:id="rId8"/>
              </a:rPr>
              <a:t>www.wup-rzeszow.pl</a:t>
            </a:r>
            <a:endParaRPr lang="pl-PL" sz="2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hlinkClick r:id="rId8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wup@wup-rzeszow.pl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899592" y="548680"/>
            <a:ext cx="7632848" cy="564904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</a:rPr>
              <a:t>Typy projektów przewidziane do realizacji </a:t>
            </a:r>
            <a:r>
              <a:rPr lang="pl-PL" sz="2000" b="1" dirty="0" smtClean="0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W</a:t>
            </a:r>
            <a:r>
              <a:rPr lang="x-none" dirty="0" smtClean="0">
                <a:solidFill>
                  <a:schemeClr val="tx1"/>
                </a:solidFill>
              </a:rPr>
              <a:t>spieranie rodziny </a:t>
            </a:r>
            <a:r>
              <a:rPr lang="pl-PL" dirty="0" smtClean="0">
                <a:solidFill>
                  <a:schemeClr val="tx1"/>
                </a:solidFill>
              </a:rPr>
              <a:t>w postaci działań realizowanych przez</a:t>
            </a:r>
            <a:r>
              <a:rPr lang="x-none" dirty="0" smtClean="0">
                <a:solidFill>
                  <a:schemeClr val="tx1"/>
                </a:solidFill>
              </a:rPr>
              <a:t> jednostki samorządu terytorialnego szczebla gminnego</a:t>
            </a:r>
            <a:r>
              <a:rPr lang="pl-PL" dirty="0" smtClean="0">
                <a:solidFill>
                  <a:schemeClr val="tx1"/>
                </a:solidFill>
              </a:rPr>
              <a:t> tj.:</a:t>
            </a:r>
          </a:p>
          <a:p>
            <a:pPr marL="342900" indent="-342900"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ClrTx/>
              <a:buFont typeface="+mj-lt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pracy z rodziną prowadzonej w szczególności w formie: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asystentury rodzinnej, poprzez zatrudnienie nowych asystentów rodziny prowadzące od zwiększenie liczby asystentów,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konsultacji i poradnictwa specjalistycznego,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terapii i mediacji,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specjalistycznego wsparcia np. w formie, profilaktyki uzależnień, profilaktyki prozdrowotnej, treningów ekonomicznych, zdobywania umiejętności społecznych itp.,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usług dla rodzin z dziećmi, w tym usługi opiekuńcze i specjalistyczne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pomocy prawnej, szczególnie w zakresie prawa rodzinnego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(w tym reprezentacja jeśli jest niezbędna),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grup wsparcia i grup samopomocowych,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wsparcia realizowanego przez rodziny wspierające,</a:t>
            </a: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44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899592" y="836712"/>
            <a:ext cx="7488832" cy="489654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</a:rPr>
              <a:t>Typy projektów przewidziane do realizacji </a:t>
            </a:r>
            <a:r>
              <a:rPr lang="pl-PL" sz="2000" b="1" dirty="0" err="1" smtClean="0">
                <a:solidFill>
                  <a:srgbClr val="000000"/>
                </a:solidFill>
              </a:rPr>
              <a:t>cd</a:t>
            </a:r>
            <a:r>
              <a:rPr lang="pl-PL" sz="2000" b="1" dirty="0" smtClean="0">
                <a:solidFill>
                  <a:srgbClr val="000000"/>
                </a:solidFill>
              </a:rPr>
              <a:t>.: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buClrTx/>
              <a:buFont typeface="+mj-lt"/>
              <a:buAutoNum type="alphaLcParenR" startA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pomocy w opiece i wychowaniu dzieci w placówkach wsparcia dziennego poprzez tworzenie nowych placówek wsparcia dziennego jak również wspieranie istniejących placówek w formie: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opiekuńczej, w tym kół zainteresowań, świetlic, klubów i ognisk wychowawczych,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specjalistycznej, w szczególności organizującej zajęcia socjoterapeutyczne, terapeutyczne, korekcyjne, kompensacyjne oraz logopedyczne, realizującej indywidualny program korekcyjny, program </a:t>
            </a:r>
            <a:r>
              <a:rPr lang="pl-PL" sz="1600" dirty="0" err="1" smtClean="0">
                <a:solidFill>
                  <a:schemeClr val="tx1"/>
                </a:solidFill>
              </a:rPr>
              <a:t>psychokorekcyjny</a:t>
            </a:r>
            <a:r>
              <a:rPr lang="pl-PL" sz="1600" dirty="0" smtClean="0">
                <a:solidFill>
                  <a:schemeClr val="tx1"/>
                </a:solidFill>
              </a:rPr>
              <a:t> lub psychoprofilaktyczny, w szczególności terapię pedagogiczną, psychologiczną i socjoterapię,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pracy podwórkowej realizowanej przez wychowawcę, realizującej działania animacyjne i socjoterapeutyczne,</a:t>
            </a:r>
          </a:p>
          <a:p>
            <a:pPr marL="342900" indent="-342900" eaLnBrk="1" hangingPunct="1">
              <a:buClrTx/>
              <a:buFont typeface="+mj-lt"/>
              <a:buAutoNum type="alphaLcParenR" startA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 smtClean="0">
              <a:solidFill>
                <a:schemeClr val="tx1"/>
              </a:solidFill>
            </a:endParaRP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95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899592" y="332656"/>
            <a:ext cx="7560840" cy="612068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</a:rPr>
              <a:t>Typy projektów przewidziane do realizacji </a:t>
            </a:r>
            <a:r>
              <a:rPr lang="pl-PL" sz="2000" b="1" dirty="0" err="1" smtClean="0">
                <a:solidFill>
                  <a:srgbClr val="000000"/>
                </a:solidFill>
              </a:rPr>
              <a:t>cd</a:t>
            </a:r>
            <a:r>
              <a:rPr lang="pl-PL" sz="2000" b="1" dirty="0" smtClean="0">
                <a:solidFill>
                  <a:srgbClr val="000000"/>
                </a:solidFill>
              </a:rPr>
              <a:t>.: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buClrTx/>
              <a:buFont typeface="+mj-lt"/>
              <a:buAutoNum type="arabicPeriod" startA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W</a:t>
            </a:r>
            <a:r>
              <a:rPr lang="x-none" dirty="0" smtClean="0">
                <a:solidFill>
                  <a:schemeClr val="tx1"/>
                </a:solidFill>
              </a:rPr>
              <a:t>spieranie rodziny </a:t>
            </a:r>
            <a:r>
              <a:rPr lang="pl-PL" dirty="0" smtClean="0">
                <a:solidFill>
                  <a:schemeClr val="tx1"/>
                </a:solidFill>
              </a:rPr>
              <a:t>w</a:t>
            </a:r>
            <a:r>
              <a:rPr lang="x-none" dirty="0" smtClean="0"/>
              <a:t> </a:t>
            </a:r>
            <a:r>
              <a:rPr lang="x-none" dirty="0" smtClean="0">
                <a:solidFill>
                  <a:schemeClr val="tx1"/>
                </a:solidFill>
              </a:rPr>
              <a:t>postaci działań realizowanych przez jednostki samorządu terytorialnego szczebla </a:t>
            </a:r>
            <a:r>
              <a:rPr lang="pl-PL" dirty="0" smtClean="0">
                <a:solidFill>
                  <a:schemeClr val="tx1"/>
                </a:solidFill>
              </a:rPr>
              <a:t>powiatowego :</a:t>
            </a:r>
          </a:p>
          <a:p>
            <a:pPr marL="342900" indent="-342900" eaLnBrk="1" hangingPunct="1">
              <a:buClrTx/>
              <a:buFont typeface="+mj-lt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pomoc w opiece i wychowaniu dzieci w placówkach wsparcia dziennego o zasięgu </a:t>
            </a:r>
            <a:r>
              <a:rPr lang="pl-PL" sz="1600" dirty="0" err="1" smtClean="0">
                <a:solidFill>
                  <a:schemeClr val="tx1"/>
                </a:solidFill>
              </a:rPr>
              <a:t>ponadgminnym</a:t>
            </a:r>
            <a:r>
              <a:rPr lang="pl-PL" sz="1600" dirty="0" smtClean="0">
                <a:solidFill>
                  <a:schemeClr val="tx1"/>
                </a:solidFill>
              </a:rPr>
              <a:t> poprzez tworzenie nowych placówek wsparcia dziennego o zasięgu </a:t>
            </a:r>
            <a:r>
              <a:rPr lang="pl-PL" sz="1600" dirty="0" err="1" smtClean="0">
                <a:solidFill>
                  <a:schemeClr val="tx1"/>
                </a:solidFill>
              </a:rPr>
              <a:t>ponadgminnym</a:t>
            </a:r>
            <a:r>
              <a:rPr lang="pl-PL" sz="1600" dirty="0" smtClean="0">
                <a:solidFill>
                  <a:schemeClr val="tx1"/>
                </a:solidFill>
              </a:rPr>
              <a:t>, jak również wspieranie istniejących placówek w formie :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opiekuńczej, w tym kół zainteresowań, świetlic, klubów i ognisk wychowawczych,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specjalistycznej, w szczególności organizującej zajęcia socjoterapeutyczne, terapeutyczne, korekcyjne, kompensacyjne oraz logopedyczne, realizującej indywidualny program korekcyjny, program </a:t>
            </a:r>
            <a:r>
              <a:rPr lang="pl-PL" sz="1600" dirty="0" err="1" smtClean="0">
                <a:solidFill>
                  <a:schemeClr val="tx1"/>
                </a:solidFill>
              </a:rPr>
              <a:t>psychokorekcyjny</a:t>
            </a:r>
            <a:r>
              <a:rPr lang="pl-PL" sz="1600" dirty="0" smtClean="0">
                <a:solidFill>
                  <a:schemeClr val="tx1"/>
                </a:solidFill>
              </a:rPr>
              <a:t> lub psychoprofilaktyczny, w szczególności terapię pedagogiczną, psychologiczną i socjoterapie,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pracy podwórkowej realizowanej przez wychowawcę realizującej działania animacyjne i socjoterapeutyczne,</a:t>
            </a: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59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899592" y="692696"/>
            <a:ext cx="7560840" cy="547260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Typy </a:t>
            </a:r>
            <a:r>
              <a:rPr lang="pl-PL" sz="2000" b="1" dirty="0">
                <a:solidFill>
                  <a:srgbClr val="000000"/>
                </a:solidFill>
              </a:rPr>
              <a:t>projektów przewidziane do realizacji </a:t>
            </a:r>
            <a:r>
              <a:rPr lang="pl-PL" sz="2000" b="1" dirty="0" err="1" smtClean="0">
                <a:solidFill>
                  <a:srgbClr val="000000"/>
                </a:solidFill>
              </a:rPr>
              <a:t>cd</a:t>
            </a:r>
            <a:r>
              <a:rPr lang="pl-PL" sz="2000" b="1" dirty="0" smtClean="0">
                <a:solidFill>
                  <a:srgbClr val="000000"/>
                </a:solidFill>
              </a:rPr>
              <a:t>.: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buClrTx/>
              <a:buFont typeface="+mj-lt"/>
              <a:buAutoNum type="arabicPeriod" startAt="3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Wspieranie pieczy zastępczej  w postaci :</a:t>
            </a:r>
          </a:p>
          <a:p>
            <a:pPr marL="342900" indent="-342900" eaLnBrk="1" hangingPunct="1">
              <a:buClrTx/>
              <a:buFont typeface="+mj-lt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pracy z rodziną, w tym konsultacje i poradnictwo specjalistyczne, terapia, między innymi poprzez: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poradnictwo i terapię dla osób sprawujących rodzinną pieczę zastępczą i ich dzieci oraz dzieci w niej umieszczonych,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terapię rodziców naturalnych, np. w zakresie terapii dla sprawców przemocy w rodzinie </a:t>
            </a:r>
            <a:r>
              <a:rPr lang="pl-PL" sz="1600" dirty="0" err="1" smtClean="0">
                <a:solidFill>
                  <a:schemeClr val="tx1"/>
                </a:solidFill>
              </a:rPr>
              <a:t>itp</a:t>
            </a:r>
            <a:r>
              <a:rPr lang="pl-PL" sz="160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 eaLnBrk="1" hangingPunct="1">
              <a:buClrTx/>
              <a:buFont typeface="+mj-lt"/>
              <a:buAutoNum type="alphaLcParenR" startA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usług dla osób objętych rodzinnymi formami pieczy zastępczej,  w tym usług opiekuńczych i specjalistycznych, pomocy prawnej w szczególności w zakresie reprezentowania dziecka, dochodzenia praw do świadczeń – zwłaszcza świadczeń alimentacyjnych,</a:t>
            </a:r>
          </a:p>
          <a:p>
            <a:pPr marL="342900" indent="-342900" eaLnBrk="1" hangingPunct="1">
              <a:buClrTx/>
              <a:buFont typeface="+mj-lt"/>
              <a:buAutoNum type="alphaLcParenR" startA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finansowania spotkań dla rodzin mających na celu m.in. wymianę ich doświadczeń, zapobiegania izolacji, np. w formie grup wsparcia i grup samopomocowych</a:t>
            </a: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6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899592" y="260648"/>
            <a:ext cx="7560840" cy="626469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Typy </a:t>
            </a:r>
            <a:r>
              <a:rPr lang="pl-PL" sz="2000" b="1" dirty="0">
                <a:solidFill>
                  <a:srgbClr val="000000"/>
                </a:solidFill>
              </a:rPr>
              <a:t>projektów przewidziane do realizacji </a:t>
            </a:r>
            <a:r>
              <a:rPr lang="pl-PL" sz="2000" b="1" dirty="0" smtClean="0">
                <a:solidFill>
                  <a:srgbClr val="000000"/>
                </a:solidFill>
              </a:rPr>
              <a:t>cd.: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buClrTx/>
              <a:buFont typeface="+mj-lt"/>
              <a:buAutoNum type="arabicPeriod" startAt="4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Wsparcie procesu </a:t>
            </a:r>
            <a:r>
              <a:rPr lang="pl-PL" dirty="0" err="1" smtClean="0">
                <a:solidFill>
                  <a:schemeClr val="tx1"/>
                </a:solidFill>
              </a:rPr>
              <a:t>deinstytucjonalizacji</a:t>
            </a:r>
            <a:r>
              <a:rPr lang="pl-PL" dirty="0" smtClean="0">
                <a:solidFill>
                  <a:schemeClr val="tx1"/>
                </a:solidFill>
              </a:rPr>
              <a:t> pieczy zastępczej poprzez:</a:t>
            </a:r>
          </a:p>
          <a:p>
            <a:pPr marL="342900" indent="-342900" eaLnBrk="1" hangingPunct="1">
              <a:buClrTx/>
              <a:buFont typeface="+mj-lt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wsparcie rozwoju rodzinnych form pieczy zastępczej, w tym kształcenia kandydatów na rodziny zastępcze i doskonalenie osób sprawujących rodzinną pieczę zastępczą (spokrewnionych, niezawodowych i zawodowych rodzin zastępczych, osób prowadzących rodzinne domy dziecka oraz dyrektorek/dyrektorów placówek opiekuńczo – wychowawczych typu rodzinnego) między innymi poprzez: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szkolenia,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warsztaty,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doradztwo indywidualne i grupowe,</a:t>
            </a:r>
          </a:p>
          <a:p>
            <a:pPr marL="342900" indent="-342900" eaLnBrk="1" hangingPunct="1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 smtClean="0">
                <a:solidFill>
                  <a:schemeClr val="tx1"/>
                </a:solidFill>
              </a:rPr>
              <a:t>superwizję</a:t>
            </a:r>
            <a:r>
              <a:rPr lang="pl-PL" sz="160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 eaLnBrk="1" hangingPunct="1">
              <a:buClrTx/>
              <a:buFont typeface="+mj-lt"/>
              <a:buAutoNum type="alphaLcParenR" startA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poprawę dostępu do działań koordynatorów rodzinnej pieczy zastępczej poprzez między innymi finansowanie zatrudnienia nowych koordynatorów zmierzające do zwiększenia liczby koordynatorów,</a:t>
            </a:r>
          </a:p>
          <a:p>
            <a:pPr marL="342900" indent="-342900" eaLnBrk="1" hangingPunct="1">
              <a:buClrTx/>
              <a:buFont typeface="+mj-lt"/>
              <a:buAutoNum type="alphaLcParenR" startA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wspieranie restrukturyzacji placówek instytucjonalnej pieczy zastępczej (w celu zmniejszania liczby dzieci oraz podwyższenia wieku dzieci umieszczanych w tych placówkach).</a:t>
            </a:r>
          </a:p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17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755576" y="548680"/>
            <a:ext cx="7560839" cy="324036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8211 5171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5307 0 0"/>
              <a:gd name="G50" fmla="+- 12 0 0"/>
              <a:gd name="G51" fmla="+- 1 0 0"/>
              <a:gd name="T0" fmla="*/ 2916238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2916238 w 21600"/>
              <a:gd name="T9" fmla="*/ 1511300 h 21600"/>
              <a:gd name="T10" fmla="*/ 5832475 w 21600"/>
              <a:gd name="T11" fmla="*/ 1425030 h 21600"/>
              <a:gd name="T12" fmla="*/ 5832475 w 21600"/>
              <a:gd name="T13" fmla="*/ 755650 h 21600"/>
              <a:gd name="T14" fmla="*/ 5832475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Projektodawcy:</a:t>
            </a:r>
            <a:endParaRPr lang="pl-PL" sz="20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jednostki samorządu terytorialnego, ich związki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i stowarzyszenia</a:t>
            </a:r>
          </a:p>
          <a:p>
            <a:pPr marL="34290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jednostki organizacyjne jednostek samorządu terytorialnego posiadające osobowość prawną</a:t>
            </a:r>
          </a:p>
          <a:p>
            <a:pPr marL="342900" indent="-34290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podmioty wymienione w art. 3 ust. 2 i 3 ustawy o działalności pożytku publicznego i o wolontariacie statutowo działające w obszarze pomocy i integracji </a:t>
            </a:r>
            <a:r>
              <a:rPr lang="pl-PL" sz="1600" dirty="0" smtClean="0">
                <a:solidFill>
                  <a:schemeClr val="tx1"/>
                </a:solidFill>
              </a:rPr>
              <a:t>społecznej</a:t>
            </a:r>
            <a:endParaRPr lang="pl-PL" sz="1600" b="1" dirty="0">
              <a:solidFill>
                <a:schemeClr val="tx1"/>
              </a:solidFill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55575" y="4129286"/>
            <a:ext cx="7560839" cy="151216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6939 57600"/>
              <a:gd name="G40" fmla="*/ 1 6295 25856"/>
              <a:gd name="G41" fmla="*/ G40 1 180"/>
              <a:gd name="G42" fmla="*/ G39 1 G41"/>
              <a:gd name="G43" fmla="+- 1 0 0"/>
              <a:gd name="G44" fmla="+- 59805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2879725 w 21600"/>
              <a:gd name="T1" fmla="*/ 0 h 21600"/>
              <a:gd name="T2" fmla="*/ 0 w 21600"/>
              <a:gd name="T3" fmla="*/ 0 h 21600"/>
              <a:gd name="T4" fmla="*/ 0 w 21600"/>
              <a:gd name="T5" fmla="*/ 792163 h 21600"/>
              <a:gd name="T6" fmla="*/ 0 w 21600"/>
              <a:gd name="T7" fmla="*/ 1493886 h 21600"/>
              <a:gd name="T8" fmla="*/ 2879725 w 21600"/>
              <a:gd name="T9" fmla="*/ 1584325 h 21600"/>
              <a:gd name="T10" fmla="*/ 5759450 w 21600"/>
              <a:gd name="T11" fmla="*/ 1493886 h 21600"/>
              <a:gd name="T12" fmla="*/ 5759450 w 21600"/>
              <a:gd name="T13" fmla="*/ 792163 h 21600"/>
              <a:gd name="T14" fmla="*/ 5759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</a:rPr>
              <a:t>Wysokość środków przeznaczonych na realizację </a:t>
            </a:r>
            <a:r>
              <a:rPr lang="pl-PL" sz="2000" b="1" dirty="0" smtClean="0">
                <a:solidFill>
                  <a:srgbClr val="000000"/>
                </a:solidFill>
              </a:rPr>
              <a:t>projektów:</a:t>
            </a:r>
            <a:endParaRPr lang="pl-PL" sz="20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0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chemeClr val="tx1"/>
                </a:solidFill>
              </a:rPr>
              <a:t>12 671 344 </a:t>
            </a:r>
            <a:r>
              <a:rPr lang="pl-PL" sz="2400" dirty="0" smtClean="0">
                <a:solidFill>
                  <a:srgbClr val="000000"/>
                </a:solidFill>
              </a:rPr>
              <a:t>EURO </a:t>
            </a:r>
            <a:endParaRPr lang="pl-PL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611560" y="836712"/>
            <a:ext cx="7848872" cy="432048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</a:rPr>
              <a:t>Grupa docelowa: </a:t>
            </a:r>
            <a:br>
              <a:rPr lang="pl-PL" sz="2400" b="1" dirty="0">
                <a:solidFill>
                  <a:srgbClr val="000000"/>
                </a:solidFill>
              </a:rPr>
            </a:br>
            <a:endParaRPr lang="pl-PL" sz="2400" dirty="0"/>
          </a:p>
          <a:p>
            <a:pPr marL="457200" lvl="0" indent="-4572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chemeClr val="tx1"/>
                </a:solidFill>
              </a:rPr>
              <a:t>Osoby </a:t>
            </a:r>
            <a:r>
              <a:rPr lang="pl-PL" sz="2000" dirty="0">
                <a:solidFill>
                  <a:schemeClr val="tx1"/>
                </a:solidFill>
              </a:rPr>
              <a:t>lub rodziny zagrożone ubóstwem lub </a:t>
            </a:r>
            <a:r>
              <a:rPr lang="pl-PL" sz="2000" dirty="0" smtClean="0">
                <a:solidFill>
                  <a:schemeClr val="tx1"/>
                </a:solidFill>
              </a:rPr>
              <a:t>wykluczeniem społecznym (definicja </a:t>
            </a:r>
            <a:r>
              <a:rPr lang="pl-PL" sz="2000" dirty="0">
                <a:solidFill>
                  <a:schemeClr val="tx1"/>
                </a:solidFill>
              </a:rPr>
              <a:t>zgodna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 </a:t>
            </a:r>
            <a:r>
              <a:rPr lang="pl-PL" sz="2000" dirty="0">
                <a:solidFill>
                  <a:schemeClr val="tx1"/>
                </a:solidFill>
              </a:rPr>
              <a:t>Wytycznymi w zakresie realizacji przedsięwzięć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</a:t>
            </a:r>
            <a:r>
              <a:rPr lang="pl-PL" sz="2000" dirty="0">
                <a:solidFill>
                  <a:schemeClr val="tx1"/>
                </a:solidFill>
              </a:rPr>
              <a:t>obszarze włączenia społecznego </a:t>
            </a:r>
            <a:r>
              <a:rPr lang="pl-PL" sz="2000" dirty="0" smtClean="0">
                <a:solidFill>
                  <a:schemeClr val="tx1"/>
                </a:solidFill>
              </a:rPr>
              <a:t>i </a:t>
            </a:r>
            <a:r>
              <a:rPr lang="pl-PL" sz="2000" dirty="0">
                <a:solidFill>
                  <a:schemeClr val="tx1"/>
                </a:solidFill>
              </a:rPr>
              <a:t>zwalczania ubóstwa  </a:t>
            </a:r>
            <a:r>
              <a:rPr lang="pl-PL" sz="2000" dirty="0" smtClean="0">
                <a:solidFill>
                  <a:schemeClr val="tx1"/>
                </a:solidFill>
              </a:rPr>
              <a:t>z </a:t>
            </a:r>
            <a:r>
              <a:rPr lang="pl-PL" sz="2000" dirty="0">
                <a:solidFill>
                  <a:schemeClr val="tx1"/>
                </a:solidFill>
              </a:rPr>
              <a:t>wykorzystaniem środków Europejskiego Funduszu </a:t>
            </a:r>
            <a:r>
              <a:rPr lang="pl-PL" sz="2000" dirty="0" smtClean="0">
                <a:solidFill>
                  <a:schemeClr val="tx1"/>
                </a:solidFill>
              </a:rPr>
              <a:t>Społecznego i </a:t>
            </a:r>
            <a:r>
              <a:rPr lang="pl-PL" sz="2000" dirty="0">
                <a:solidFill>
                  <a:schemeClr val="tx1"/>
                </a:solidFill>
              </a:rPr>
              <a:t>Europejskiego Funduszu Regionalnego na lata 2014-2020</a:t>
            </a:r>
            <a:r>
              <a:rPr lang="pl-PL" sz="2000" dirty="0" smtClean="0">
                <a:solidFill>
                  <a:schemeClr val="tx1"/>
                </a:solidFill>
              </a:rPr>
              <a:t>).</a:t>
            </a:r>
          </a:p>
          <a:p>
            <a:pPr marL="457200" lvl="0" indent="-457200" eaLnBrk="1" hangingPunct="1">
              <a:buClrTx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>
                <a:solidFill>
                  <a:schemeClr val="tx1"/>
                </a:solidFill>
              </a:rPr>
              <a:t>Członkowie rodzin zastępczych i pieczy </a:t>
            </a:r>
            <a:r>
              <a:rPr lang="pl-PL" sz="2000" dirty="0" smtClean="0">
                <a:solidFill>
                  <a:schemeClr val="tx1"/>
                </a:solidFill>
              </a:rPr>
              <a:t>zastępczej.</a:t>
            </a:r>
            <a:endParaRPr lang="pl-PL" sz="2000" dirty="0">
              <a:solidFill>
                <a:schemeClr val="tx1"/>
              </a:solidFill>
            </a:endParaRPr>
          </a:p>
          <a:p>
            <a:pPr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4010</TotalTime>
  <Words>602</Words>
  <Application>Microsoft Office PowerPoint</Application>
  <PresentationFormat>Pokaz na ekranie (4:3)</PresentationFormat>
  <Paragraphs>264</Paragraphs>
  <Slides>22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Microsoft YaHei</vt:lpstr>
      <vt:lpstr>Arial</vt:lpstr>
      <vt:lpstr>Calibri</vt:lpstr>
      <vt:lpstr>Times New Roman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Katarzyna Olechowska-Sadowska</cp:lastModifiedBy>
  <cp:revision>458</cp:revision>
  <cp:lastPrinted>2016-02-11T14:00:23Z</cp:lastPrinted>
  <dcterms:created xsi:type="dcterms:W3CDTF">2015-05-19T07:37:20Z</dcterms:created>
  <dcterms:modified xsi:type="dcterms:W3CDTF">2016-02-15T10:23:36Z</dcterms:modified>
</cp:coreProperties>
</file>