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9" r:id="rId6"/>
    <p:sldId id="276" r:id="rId7"/>
    <p:sldId id="295" r:id="rId8"/>
    <p:sldId id="296" r:id="rId9"/>
    <p:sldId id="297" r:id="rId10"/>
    <p:sldId id="262" r:id="rId11"/>
    <p:sldId id="298" r:id="rId12"/>
    <p:sldId id="267" r:id="rId13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9" y="0"/>
            <a:ext cx="2943225" cy="493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4588" cy="37179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705"/>
            <a:ext cx="5435600" cy="446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9" y="9430218"/>
            <a:ext cx="2943225" cy="493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10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9315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11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164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12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5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2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16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218CC5-172F-4335-BB07-D12D26E59DEE}" type="slidenum">
              <a:rPr lang="pl-PL"/>
              <a:pPr/>
              <a:t>3</a:t>
            </a:fld>
            <a:endParaRPr lang="pl-PL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2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F247C8-39AE-4286-9CAD-7483D772E2F2}" type="slidenum">
              <a:rPr lang="pl-PL"/>
              <a:pPr/>
              <a:t>4</a:t>
            </a:fld>
            <a:endParaRPr lang="pl-PL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249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5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58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6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141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7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807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8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68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9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52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up-rzeszow.pl/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071563" y="1214438"/>
            <a:ext cx="7100887" cy="46803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2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dirty="0" smtClean="0">
                <a:solidFill>
                  <a:srgbClr val="000000"/>
                </a:solidFill>
              </a:rPr>
              <a:t>Kryteria wyboru projektów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dirty="0" smtClean="0">
                <a:solidFill>
                  <a:srgbClr val="000000"/>
                </a:solidFill>
              </a:rPr>
              <a:t>dla Działania 7.2 </a:t>
            </a:r>
            <a:r>
              <a:rPr lang="pl-PL" sz="3000" b="1" i="1" dirty="0" smtClean="0">
                <a:solidFill>
                  <a:srgbClr val="000000"/>
                </a:solidFill>
              </a:rPr>
              <a:t>Poprawa sytuacji osób bezrobotnych na rynku pracy – projekty pozakonkursowe PUP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 smtClean="0">
                <a:solidFill>
                  <a:srgbClr val="000000"/>
                </a:solidFill>
              </a:rPr>
              <a:t>w ramach VII</a:t>
            </a: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>
                <a:solidFill>
                  <a:srgbClr val="000000"/>
                </a:solidFill>
              </a:rPr>
              <a:t>Osi </a:t>
            </a:r>
            <a:r>
              <a:rPr lang="pl-PL" sz="3000" b="1" i="1" dirty="0" smtClean="0">
                <a:solidFill>
                  <a:srgbClr val="000000"/>
                </a:solidFill>
              </a:rPr>
              <a:t>Priorytetowej RPO WP 2014-2020 – Regionalny Rynek Pracy</a:t>
            </a: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i="1" dirty="0" smtClean="0">
                <a:solidFill>
                  <a:srgbClr val="000000"/>
                </a:solidFill>
              </a:rPr>
              <a:t>Wojewódzki </a:t>
            </a:r>
            <a:r>
              <a:rPr lang="pl-PL" i="1" dirty="0">
                <a:solidFill>
                  <a:srgbClr val="000000"/>
                </a:solidFill>
              </a:rPr>
              <a:t>Urząd Pracy w Rzeszowie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i="1" dirty="0">
                <a:solidFill>
                  <a:srgbClr val="000000"/>
                </a:solidFill>
              </a:rPr>
              <a:t>Wydział Aktywizacji Zawodowej EFS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Uwagi do Ramowego Planu Działania </a:t>
            </a:r>
            <a:r>
              <a:rPr lang="pl-PL" b="1" dirty="0">
                <a:solidFill>
                  <a:srgbClr val="000000"/>
                </a:solidFill>
              </a:rPr>
              <a:t>RPO WP na lata 2014-2020</a:t>
            </a:r>
            <a:r>
              <a:rPr lang="pl-PL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0825" y="2780928"/>
            <a:ext cx="1907828" cy="7887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rgbClr val="000000"/>
                </a:solidFill>
              </a:rPr>
              <a:t>Cyt. </a:t>
            </a:r>
            <a:r>
              <a:rPr lang="pl-PL" sz="1400" b="1" dirty="0">
                <a:solidFill>
                  <a:srgbClr val="000000"/>
                </a:solidFill>
              </a:rPr>
              <a:t>t</a:t>
            </a:r>
            <a:r>
              <a:rPr lang="pl-PL" sz="1400" b="1" dirty="0" smtClean="0">
                <a:solidFill>
                  <a:srgbClr val="000000"/>
                </a:solidFill>
              </a:rPr>
              <a:t>reść uwagi/ propozycja </a:t>
            </a:r>
            <a:r>
              <a:rPr lang="pl-PL" sz="1400" b="1" dirty="0">
                <a:solidFill>
                  <a:srgbClr val="000000"/>
                </a:solidFill>
              </a:rPr>
              <a:t>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372958" y="2712244"/>
            <a:ext cx="719138" cy="788764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" name="Zagięty narożnik 7"/>
          <p:cNvSpPr/>
          <p:nvPr/>
        </p:nvSpPr>
        <p:spPr>
          <a:xfrm>
            <a:off x="3203848" y="1283977"/>
            <a:ext cx="5644072" cy="3970957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</a:b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</a:b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400" b="1" dirty="0">
                <a:effectLst/>
                <a:latin typeface="Arial"/>
                <a:ea typeface="Times New Roman"/>
              </a:rPr>
              <a:t> </a:t>
            </a:r>
            <a:endParaRPr lang="pl-PL" sz="12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i="1" dirty="0">
                <a:solidFill>
                  <a:schemeClr val="tx1"/>
                </a:solidFill>
              </a:rPr>
              <a:t>Zgodnie z wytycznymi KE skierowanymi do państw członkowskich, mającymi na celu zapewnienie lepszej pomocy osobom długotrwale bezrobotnym w powrocie do pracy, </a:t>
            </a:r>
            <a:r>
              <a:rPr lang="pl-PL" sz="1400" i="1" dirty="0" smtClean="0">
                <a:solidFill>
                  <a:schemeClr val="tx1"/>
                </a:solidFill>
              </a:rPr>
              <a:t>zachęcamy </a:t>
            </a:r>
            <a:r>
              <a:rPr lang="pl-PL" sz="1400" i="1" dirty="0">
                <a:solidFill>
                  <a:schemeClr val="tx1"/>
                </a:solidFill>
              </a:rPr>
              <a:t>IZ do </a:t>
            </a:r>
            <a:r>
              <a:rPr lang="pl-PL" sz="1400" i="1" dirty="0" smtClean="0">
                <a:solidFill>
                  <a:schemeClr val="tx1"/>
                </a:solidFill>
              </a:rPr>
              <a:t>podjęcia kroków </a:t>
            </a:r>
            <a:r>
              <a:rPr lang="pl-PL" sz="1400" i="1" dirty="0">
                <a:solidFill>
                  <a:schemeClr val="tx1"/>
                </a:solidFill>
              </a:rPr>
              <a:t>w celu: zachęcanie do rejestracji osób długotrwale bezrobotnych </a:t>
            </a:r>
            <a:r>
              <a:rPr lang="pl-PL" sz="1400" i="1" dirty="0" smtClean="0">
                <a:solidFill>
                  <a:schemeClr val="tx1"/>
                </a:solidFill>
              </a:rPr>
              <a:t/>
            </a:r>
            <a:br>
              <a:rPr lang="pl-PL" sz="1400" i="1" dirty="0" smtClean="0">
                <a:solidFill>
                  <a:schemeClr val="tx1"/>
                </a:solidFill>
              </a:rPr>
            </a:br>
            <a:r>
              <a:rPr lang="pl-PL" sz="1400" i="1" dirty="0" smtClean="0">
                <a:solidFill>
                  <a:schemeClr val="tx1"/>
                </a:solidFill>
              </a:rPr>
              <a:t>w </a:t>
            </a:r>
            <a:r>
              <a:rPr lang="pl-PL" sz="1400" i="1" dirty="0">
                <a:solidFill>
                  <a:schemeClr val="tx1"/>
                </a:solidFill>
              </a:rPr>
              <a:t>służbach </a:t>
            </a:r>
            <a:r>
              <a:rPr lang="pl-PL" sz="1400" i="1" dirty="0" smtClean="0">
                <a:solidFill>
                  <a:schemeClr val="tx1"/>
                </a:solidFill>
              </a:rPr>
              <a:t>zatrudnienia; zapewnienie </a:t>
            </a:r>
            <a:r>
              <a:rPr lang="pl-PL" sz="1400" i="1" dirty="0">
                <a:solidFill>
                  <a:schemeClr val="tx1"/>
                </a:solidFill>
              </a:rPr>
              <a:t>każdej zarejestrowanej osobie długotrwale bezrobotnej indywidualnej szczegółowej oceny wskazującej jej potrzeby i możliwości – najpóźniej do 18 miesiąca bezrobocia i zaproponowanie umowy o integracji zawodowej wszystkim zarejestrowanym długotrwale bezrobotnym osobom – najpóźniej do 18 miesiąca </a:t>
            </a:r>
            <a:r>
              <a:rPr lang="pl-PL" sz="1400" i="1" dirty="0" smtClean="0">
                <a:solidFill>
                  <a:schemeClr val="tx1"/>
                </a:solidFill>
              </a:rPr>
              <a:t>bezrobocia.</a:t>
            </a:r>
          </a:p>
          <a:p>
            <a:pPr algn="just">
              <a:spcAft>
                <a:spcPts val="0"/>
              </a:spcAft>
            </a:pPr>
            <a:r>
              <a:rPr lang="pl-PL" sz="1400" i="1" dirty="0" smtClean="0">
                <a:solidFill>
                  <a:schemeClr val="tx1"/>
                </a:solidFill>
              </a:rPr>
              <a:t>W </a:t>
            </a:r>
            <a:r>
              <a:rPr lang="pl-PL" sz="1400" i="1" dirty="0">
                <a:solidFill>
                  <a:schemeClr val="tx1"/>
                </a:solidFill>
              </a:rPr>
              <a:t>tym celu proponujemy dodanie kryterium dostępu przyznające pierwszeństwo osobom długotrwale bezrobotnym (podobnie jak </a:t>
            </a:r>
            <a:r>
              <a:rPr lang="pl-PL" sz="1400" i="1" dirty="0" smtClean="0">
                <a:solidFill>
                  <a:schemeClr val="tx1"/>
                </a:solidFill>
              </a:rPr>
              <a:t/>
            </a:r>
            <a:br>
              <a:rPr lang="pl-PL" sz="1400" i="1" dirty="0" smtClean="0">
                <a:solidFill>
                  <a:schemeClr val="tx1"/>
                </a:solidFill>
              </a:rPr>
            </a:br>
            <a:r>
              <a:rPr lang="pl-PL" sz="1400" i="1" dirty="0" smtClean="0">
                <a:solidFill>
                  <a:schemeClr val="tx1"/>
                </a:solidFill>
              </a:rPr>
              <a:t>w </a:t>
            </a:r>
            <a:r>
              <a:rPr lang="pl-PL" sz="1400" i="1" dirty="0">
                <a:solidFill>
                  <a:schemeClr val="tx1"/>
                </a:solidFill>
              </a:rPr>
              <a:t>kryterium 5).</a:t>
            </a:r>
            <a:endParaRPr lang="pl-PL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pl-PL" sz="1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Pozostałe uwagi do Ramowego Planu Działania </a:t>
            </a:r>
            <a:r>
              <a:rPr lang="pl-PL" b="1" dirty="0">
                <a:solidFill>
                  <a:srgbClr val="000000"/>
                </a:solidFill>
              </a:rPr>
              <a:t>RPO WP na lata 2014-2020</a:t>
            </a:r>
            <a:r>
              <a:rPr lang="pl-PL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384594" y="2708920"/>
            <a:ext cx="719138" cy="86454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0825" y="2876928"/>
            <a:ext cx="1907828" cy="514846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rgbClr val="000000"/>
                </a:solidFill>
              </a:rPr>
              <a:t>Status uwagi</a:t>
            </a:r>
            <a:endParaRPr lang="pl-PL" sz="14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3248408" y="610171"/>
            <a:ext cx="5644072" cy="5627141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Uwaga nieuwzględniona </a:t>
            </a:r>
          </a:p>
          <a:p>
            <a:pPr algn="ctr"/>
            <a:endParaRPr lang="pl-PL" sz="1600" b="1" dirty="0">
              <a:solidFill>
                <a:schemeClr val="tx1"/>
              </a:solidFill>
            </a:endParaRPr>
          </a:p>
          <a:p>
            <a:pPr algn="just"/>
            <a:r>
              <a:rPr lang="pl-PL" sz="1200" dirty="0" smtClean="0">
                <a:solidFill>
                  <a:schemeClr val="tx1"/>
                </a:solidFill>
              </a:rPr>
              <a:t>Realizacja </a:t>
            </a:r>
            <a:r>
              <a:rPr lang="pl-PL" sz="1200" dirty="0">
                <a:solidFill>
                  <a:schemeClr val="tx1"/>
                </a:solidFill>
              </a:rPr>
              <a:t>projektów systemowych powiatowych urzędów pracy realizowanych </a:t>
            </a:r>
            <a:r>
              <a:rPr lang="pl-PL" sz="1200" dirty="0" smtClean="0">
                <a:solidFill>
                  <a:schemeClr val="tx1"/>
                </a:solidFill>
              </a:rPr>
              <a:t/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w </a:t>
            </a:r>
            <a:r>
              <a:rPr lang="pl-PL" sz="1200" dirty="0">
                <a:solidFill>
                  <a:schemeClr val="tx1"/>
                </a:solidFill>
              </a:rPr>
              <a:t>ramach Działania 7.2 RPO WP 2014-2020 przebiega zgonie z </a:t>
            </a:r>
            <a:r>
              <a:rPr lang="pl-PL" sz="1200" i="1" dirty="0">
                <a:solidFill>
                  <a:schemeClr val="tx1"/>
                </a:solidFill>
              </a:rPr>
              <a:t>Ustawą o promocji zatrudnienia i instytucjach rynku pracy</a:t>
            </a:r>
            <a:r>
              <a:rPr lang="pl-PL" sz="12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pl-PL" sz="1200" dirty="0">
                <a:solidFill>
                  <a:schemeClr val="tx1"/>
                </a:solidFill>
              </a:rPr>
              <a:t>Nowelizacja </a:t>
            </a:r>
            <a:r>
              <a:rPr lang="pl-PL" sz="1200" i="1" dirty="0">
                <a:solidFill>
                  <a:schemeClr val="tx1"/>
                </a:solidFill>
              </a:rPr>
              <a:t>Ustawy</a:t>
            </a:r>
            <a:r>
              <a:rPr lang="pl-PL" sz="1200" dirty="0">
                <a:solidFill>
                  <a:schemeClr val="tx1"/>
                </a:solidFill>
              </a:rPr>
              <a:t> … wprowadziła tzw. obligatoryjne profilowanie pomocy (art. 33 pkt 2b) które wykonywane jest niezwłocznie po zarejestrowaniu osoby jako bezrobotnej i polega na przyporządkowaniu jednego z trzech profili dla każdej osoby. Określony profil określa jakie usługi i instrumenty rynku pracy są niezbędne i mogą być zastosowane wobec „konkretnej” osoby. Po ustaleniu profilu pomocy w terminie  maksymalnie 60 dni opracowywany zostaje Indywidualny Plan Działania (art. 34a) którego realizacja ma prowadzić co do zasady do zmiany statusu na rynku pracy tj. podjęcia zatrudnienia. </a:t>
            </a:r>
          </a:p>
          <a:p>
            <a:pPr algn="just"/>
            <a:r>
              <a:rPr lang="pl-PL" sz="1200" dirty="0">
                <a:solidFill>
                  <a:schemeClr val="tx1"/>
                </a:solidFill>
              </a:rPr>
              <a:t>Z powyższych zapisów wynika, iż sugerowana w uwadze ocena która miałaby zostać przeprowadzona do 18 miesiąca bezrobocia przeprowadzana jest znacznie szybciej i to dla każdej osoby zarejestrowanej jako bezrobotna a nie tylko w odniesieniu do długotrwale </a:t>
            </a:r>
            <a:r>
              <a:rPr lang="pl-PL" sz="1200" dirty="0" smtClean="0">
                <a:solidFill>
                  <a:schemeClr val="tx1"/>
                </a:solidFill>
              </a:rPr>
              <a:t>bezrobotnych. Ponadto</a:t>
            </a:r>
            <a:r>
              <a:rPr lang="pl-PL" sz="1200" dirty="0">
                <a:solidFill>
                  <a:schemeClr val="tx1"/>
                </a:solidFill>
              </a:rPr>
              <a:t>, działania powiatowych urzędów pracy ukierunkowane są na pomoc osobom znajdującym się w szczególnie trudnej sytuacji na rynku pracy a takimi osobami są właśnie osoby długotrwale bezrobotne. Przejawem takiego „podejścia” jest fakt, iż na 3.173 osoby objęte wsparciem w ramach Działania 7.2 w roku 2015 aż 1.537 tj. przeszło 48% stanowiły osoby długotrwale bezrobotne (informacja na podstawie złożonych, niezatwierdzonych wniosków o płatność za 2015r.). </a:t>
            </a:r>
          </a:p>
          <a:p>
            <a:pPr algn="just"/>
            <a:r>
              <a:rPr lang="pl-PL" sz="1200" dirty="0">
                <a:solidFill>
                  <a:schemeClr val="tx1"/>
                </a:solidFill>
              </a:rPr>
              <a:t>Biorąc pod uwagę powyższe nie ma konieczności wprowadzania kryterium dotyczącego osób długotrwale bezrobotnych. </a:t>
            </a:r>
          </a:p>
        </p:txBody>
      </p:sp>
    </p:spTree>
    <p:extLst>
      <p:ext uri="{BB962C8B-B14F-4D97-AF65-F5344CB8AC3E}">
        <p14:creationId xmlns:p14="http://schemas.microsoft.com/office/powerpoint/2010/main" val="146831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42988" y="1557338"/>
            <a:ext cx="7143750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>
                <a:solidFill>
                  <a:srgbClr val="000000"/>
                </a:solidFill>
              </a:rPr>
              <a:t>Dziękuję za uwagę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2636838"/>
            <a:ext cx="82296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  <a:latin typeface="Calibri" pitchFamily="34" charset="0"/>
              </a:rPr>
              <a:t>Wojewódzki Urząd Pracy w Rzeszowie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i="1" dirty="0">
                <a:solidFill>
                  <a:srgbClr val="000000"/>
                </a:solidFill>
                <a:latin typeface="Calibri" pitchFamily="34" charset="0"/>
              </a:rPr>
              <a:t>Wydział Aktywizacji Zawodowej EFS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ul. Króla Kazimierza 7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Rzeszów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hlinkClick r:id="rId8"/>
              </a:rPr>
              <a:t>www.wup-rzeszow.pl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wup@wup-rzeszow.pl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2771800" y="260648"/>
            <a:ext cx="3600450" cy="151130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2D05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Działanie 7.2</a:t>
            </a:r>
            <a:r>
              <a:rPr lang="pl-PL" sz="1600" b="1" dirty="0">
                <a:solidFill>
                  <a:srgbClr val="000000"/>
                </a:solidFill>
              </a:rPr>
              <a:t> </a:t>
            </a:r>
            <a:br>
              <a:rPr lang="pl-PL" sz="1600" b="1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 Poprawa sytuacji osób bezrobotnych na rynku pracy – projekty pozakonkursowe PUP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051720" y="1880543"/>
            <a:ext cx="5040560" cy="212472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2D05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Cele szczegółowe: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</a:rPr>
              <a:t>1. Zwiększenie możliwości zatrudnienia osób bezrobotnych, biernych zawodowo oraz poszukujących pracy.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</a:rPr>
              <a:t>2. Poprawa szans na zatrudnienie osób odchodzących z rolnictwa.</a:t>
            </a:r>
            <a:r>
              <a:rPr lang="pl-PL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755576" y="4108562"/>
            <a:ext cx="7488238" cy="2104377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33051 57600"/>
              <a:gd name="G40" fmla="*/ 1 6295 25856"/>
              <a:gd name="G41" fmla="*/ G40 1 180"/>
              <a:gd name="G42" fmla="*/ G39 1 G41"/>
              <a:gd name="G43" fmla="+- 1 0 0"/>
              <a:gd name="G44" fmla="+- 6363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3744119 w 21600"/>
              <a:gd name="T1" fmla="*/ 0 h 21600"/>
              <a:gd name="T2" fmla="*/ 0 w 21600"/>
              <a:gd name="T3" fmla="*/ 0 h 21600"/>
              <a:gd name="T4" fmla="*/ 0 w 21600"/>
              <a:gd name="T5" fmla="*/ 1116013 h 21600"/>
              <a:gd name="T6" fmla="*/ 0 w 21600"/>
              <a:gd name="T7" fmla="*/ 2104614 h 21600"/>
              <a:gd name="T8" fmla="*/ 3744119 w 21600"/>
              <a:gd name="T9" fmla="*/ 2232025 h 21600"/>
              <a:gd name="T10" fmla="*/ 7488238 w 21600"/>
              <a:gd name="T11" fmla="*/ 2104614 h 21600"/>
              <a:gd name="T12" fmla="*/ 7488238 w 21600"/>
              <a:gd name="T13" fmla="*/ 1116013 h 21600"/>
              <a:gd name="T14" fmla="*/ 7488238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2D05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Typy projektów przewidziane do realizacji: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400" dirty="0">
              <a:solidFill>
                <a:srgbClr val="000000"/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rgbClr val="000000"/>
                </a:solidFill>
              </a:rPr>
              <a:t>Usługi i instrumenty rynku pracy określone w ustawie z dnia 20 kwietnia 2004 r. o promocji zatrudnienia i instytucjach rynku pracy z wyłączeniem robót publicznych (Dz. U. z 2013 r., poz. 674, z </a:t>
            </a:r>
            <a:r>
              <a:rPr lang="pl-PL" dirty="0" err="1">
                <a:solidFill>
                  <a:srgbClr val="000000"/>
                </a:solidFill>
              </a:rPr>
              <a:t>późn</a:t>
            </a:r>
            <a:r>
              <a:rPr lang="pl-PL" dirty="0">
                <a:solidFill>
                  <a:srgbClr val="000000"/>
                </a:solidFill>
              </a:rPr>
              <a:t>. zm.), finansowane ze środków Funduszu Pracy.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707353" y="432272"/>
            <a:ext cx="5759450" cy="151130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8211 5171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5307 0 0"/>
              <a:gd name="G50" fmla="+- 12 0 0"/>
              <a:gd name="G51" fmla="+- 1 0 0"/>
              <a:gd name="T0" fmla="*/ 2916238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2916238 w 21600"/>
              <a:gd name="T9" fmla="*/ 1511300 h 21600"/>
              <a:gd name="T10" fmla="*/ 5832475 w 21600"/>
              <a:gd name="T11" fmla="*/ 1425030 h 21600"/>
              <a:gd name="T12" fmla="*/ 5832475 w 21600"/>
              <a:gd name="T13" fmla="*/ 755650 h 21600"/>
              <a:gd name="T14" fmla="*/ 5832475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2D05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</a:rPr>
              <a:t>Wnioskodawcy: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0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>
                <a:solidFill>
                  <a:srgbClr val="000000"/>
                </a:solidFill>
              </a:rPr>
              <a:t>21 Powiatowych Urzędów Pracy z terenu Województwa Podkarpackiego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692275" y="2133601"/>
            <a:ext cx="5759450" cy="136740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6939 57600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2879725 w 21600"/>
              <a:gd name="T1" fmla="*/ 0 h 21600"/>
              <a:gd name="T2" fmla="*/ 0 w 21600"/>
              <a:gd name="T3" fmla="*/ 0 h 21600"/>
              <a:gd name="T4" fmla="*/ 0 w 21600"/>
              <a:gd name="T5" fmla="*/ 827882 h 21600"/>
              <a:gd name="T6" fmla="*/ 0 w 21600"/>
              <a:gd name="T7" fmla="*/ 1561247 h 21600"/>
              <a:gd name="T8" fmla="*/ 2879725 w 21600"/>
              <a:gd name="T9" fmla="*/ 1655763 h 21600"/>
              <a:gd name="T10" fmla="*/ 5759450 w 21600"/>
              <a:gd name="T11" fmla="*/ 1561247 h 21600"/>
              <a:gd name="T12" fmla="*/ 5759450 w 21600"/>
              <a:gd name="T13" fmla="*/ 827882 h 21600"/>
              <a:gd name="T14" fmla="*/ 5759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2D05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5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</a:rPr>
              <a:t>Przewidywany okres realizacji projektów: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0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01.01.2016 </a:t>
            </a:r>
            <a:r>
              <a:rPr lang="pl-PL" sz="2200" dirty="0">
                <a:solidFill>
                  <a:srgbClr val="000000"/>
                </a:solidFill>
              </a:rPr>
              <a:t>r. - </a:t>
            </a:r>
            <a:r>
              <a:rPr lang="pl-PL" sz="2200" dirty="0" smtClean="0">
                <a:solidFill>
                  <a:srgbClr val="000000"/>
                </a:solidFill>
              </a:rPr>
              <a:t>30.06.2017 </a:t>
            </a:r>
            <a:r>
              <a:rPr lang="pl-PL" sz="2200" dirty="0">
                <a:solidFill>
                  <a:srgbClr val="000000"/>
                </a:solidFill>
              </a:rPr>
              <a:t>r.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707353" y="3718497"/>
            <a:ext cx="5759450" cy="2808311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6939 57600"/>
              <a:gd name="G40" fmla="*/ 1 6295 25856"/>
              <a:gd name="G41" fmla="*/ G40 1 180"/>
              <a:gd name="G42" fmla="*/ G39 1 G41"/>
              <a:gd name="G43" fmla="+- 1 0 0"/>
              <a:gd name="G44" fmla="+- 5980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2879725 w 21600"/>
              <a:gd name="T1" fmla="*/ 0 h 21600"/>
              <a:gd name="T2" fmla="*/ 0 w 21600"/>
              <a:gd name="T3" fmla="*/ 0 h 21600"/>
              <a:gd name="T4" fmla="*/ 0 w 21600"/>
              <a:gd name="T5" fmla="*/ 792163 h 21600"/>
              <a:gd name="T6" fmla="*/ 0 w 21600"/>
              <a:gd name="T7" fmla="*/ 1493886 h 21600"/>
              <a:gd name="T8" fmla="*/ 2879725 w 21600"/>
              <a:gd name="T9" fmla="*/ 1584325 h 21600"/>
              <a:gd name="T10" fmla="*/ 5759450 w 21600"/>
              <a:gd name="T11" fmla="*/ 1493886 h 21600"/>
              <a:gd name="T12" fmla="*/ 5759450 w 21600"/>
              <a:gd name="T13" fmla="*/ 792163 h 21600"/>
              <a:gd name="T14" fmla="*/ 5759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2D05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</a:rPr>
              <a:t>Wysokość środków przeznaczonych na realizację projektów</a:t>
            </a:r>
            <a:r>
              <a:rPr lang="pl-PL" sz="2000" b="1" dirty="0" smtClean="0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/>
            </a:r>
            <a:br>
              <a:rPr lang="pl-PL" sz="2000" b="1" dirty="0" smtClean="0">
                <a:solidFill>
                  <a:srgbClr val="000000"/>
                </a:solidFill>
              </a:rPr>
            </a:br>
            <a:r>
              <a:rPr lang="pl-PL" sz="2000" dirty="0" smtClean="0">
                <a:solidFill>
                  <a:srgbClr val="000000"/>
                </a:solidFill>
              </a:rPr>
              <a:t>W 2016 roku: </a:t>
            </a:r>
            <a:r>
              <a:rPr lang="pl-PL" sz="2000" b="1" dirty="0" smtClean="0">
                <a:solidFill>
                  <a:srgbClr val="000000"/>
                </a:solidFill>
              </a:rPr>
              <a:t>21.680.718,00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i="1" dirty="0" smtClean="0">
                <a:solidFill>
                  <a:schemeClr val="tx1"/>
                </a:solidFill>
              </a:rPr>
              <a:t>w </a:t>
            </a:r>
            <a:r>
              <a:rPr lang="pl-PL" sz="1200" i="1" dirty="0">
                <a:solidFill>
                  <a:schemeClr val="tx1"/>
                </a:solidFill>
              </a:rPr>
              <a:t>tym zobowiązania z 2015 roku </a:t>
            </a:r>
            <a:r>
              <a:rPr lang="pl-PL" sz="1200" i="1" dirty="0" smtClean="0">
                <a:solidFill>
                  <a:schemeClr val="tx1"/>
                </a:solidFill>
              </a:rPr>
              <a:t>pomniejszają </a:t>
            </a:r>
            <a:r>
              <a:rPr lang="pl-PL" sz="1200" i="1" dirty="0">
                <a:solidFill>
                  <a:schemeClr val="tx1"/>
                </a:solidFill>
              </a:rPr>
              <a:t>wartość bieżących projektów o 3.265.229,79 PLN. Kwota zobowiązań może ulec zmianie po ostatecznym rozliczeniu projektów z 2015 r</a:t>
            </a:r>
            <a:r>
              <a:rPr lang="pl-PL" sz="1000" i="1" dirty="0">
                <a:solidFill>
                  <a:schemeClr val="tx1"/>
                </a:solidFill>
              </a:rPr>
              <a:t>.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8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dirty="0" smtClean="0">
                <a:solidFill>
                  <a:schemeClr val="tx1"/>
                </a:solidFill>
              </a:rPr>
              <a:t>Ogółem: </a:t>
            </a:r>
            <a:r>
              <a:rPr lang="pl-PL" sz="2400" b="1" dirty="0" smtClean="0">
                <a:solidFill>
                  <a:srgbClr val="FF0000"/>
                </a:solidFill>
              </a:rPr>
              <a:t>26.016.861,60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6523" name="Group 3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854224"/>
              </p:ext>
            </p:extLst>
          </p:nvPr>
        </p:nvGraphicFramePr>
        <p:xfrm>
          <a:off x="3406329" y="116632"/>
          <a:ext cx="5559872" cy="6221263"/>
        </p:xfrm>
        <a:graphic>
          <a:graphicData uri="http://schemas.openxmlformats.org/drawingml/2006/table">
            <a:tbl>
              <a:tblPr/>
              <a:tblGrid>
                <a:gridCol w="541181"/>
                <a:gridCol w="2147707"/>
                <a:gridCol w="864529"/>
                <a:gridCol w="1157243"/>
                <a:gridCol w="849212"/>
              </a:tblGrid>
              <a:tr h="241636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Lp.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Powiat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Arial" pitchFamily="34" charset="0"/>
                        </a:rPr>
                        <a:t>RPO</a:t>
                      </a:r>
                    </a:p>
                  </a:txBody>
                  <a:tcPr marL="90000" marR="90000" marT="46800" marB="4680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00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EFS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krajowy wkład publiczny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Łącznie 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Bieszczadzki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244 221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43 098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287 319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Brzozowski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910 438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160 666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1 071 103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3.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Dębicki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752 507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132 795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885 303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4.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Jarosławski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1 357 309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239 525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1 596 834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5.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Jasielski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1 266 761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223 546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1 490 307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6.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Kolbuszowski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504 179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88 973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593 151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7.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Krośnieński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1 073 498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189 441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1 262 939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8.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Leski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350 538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61 860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412 398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9.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Leżajski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733 178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129 384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862 562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10.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Lubaczowski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430 061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75 893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505 954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11.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Łańcucki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658 510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116 208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774 717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12.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Mielecki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1 050 773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185 430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1 236 203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13.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Niżański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697 880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123 155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821 035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14.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Przemyski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1 388 078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244 955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1 633 033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57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15.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Przeworski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806 935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142 400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949 335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16.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Ropczycko-Sędziszowski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703 899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124 218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828 117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17.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Rzeszowski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2 670 766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471 312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3 142 077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81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18.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Sanocki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562 376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99 243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661 619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81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19.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Stalowowolski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759 810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134 084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893 894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5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20.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Strzyżowski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768 290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135 581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903 871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5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21.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Tarnobrzeski</a:t>
                      </a:r>
                    </a:p>
                  </a:txBody>
                  <a:tcPr marL="90000" marR="90000" marT="72310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738 603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130 342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868 945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316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Łącznie </a:t>
                      </a:r>
                    </a:p>
                  </a:txBody>
                  <a:tcPr marL="90000" marR="90000" marT="77412" marB="4680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18 428 610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3 252 108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E" charset="-18"/>
                          <a:ea typeface="Microsoft YaHei" pitchFamily="34" charset="-122"/>
                          <a:cs typeface="Arial" pitchFamily="34" charset="0"/>
                        </a:rPr>
                        <a:t>21 680 718</a:t>
                      </a:r>
                    </a:p>
                  </a:txBody>
                  <a:tcPr marL="9525" marR="9525" marT="9525" marB="0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21" name="Rectangle 377"/>
          <p:cNvSpPr>
            <a:spLocks noChangeArrowheads="1"/>
          </p:cNvSpPr>
          <p:nvPr/>
        </p:nvSpPr>
        <p:spPr bwMode="auto">
          <a:xfrm>
            <a:off x="107504" y="2636912"/>
            <a:ext cx="3298825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Środki Funduszu Pracy </a:t>
            </a:r>
            <a:r>
              <a:rPr lang="pl-PL" b="1" dirty="0" smtClean="0">
                <a:solidFill>
                  <a:srgbClr val="000000"/>
                </a:solidFill>
              </a:rPr>
              <a:t/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dla </a:t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samorządów </a:t>
            </a:r>
            <a:r>
              <a:rPr lang="pl-PL" b="1" dirty="0">
                <a:solidFill>
                  <a:srgbClr val="000000"/>
                </a:solidFill>
              </a:rPr>
              <a:t>powiatowych </a:t>
            </a:r>
            <a:br>
              <a:rPr lang="pl-PL" b="1" dirty="0">
                <a:solidFill>
                  <a:srgbClr val="000000"/>
                </a:solidFill>
              </a:rPr>
            </a:br>
            <a:r>
              <a:rPr lang="pl-PL" b="1" dirty="0">
                <a:solidFill>
                  <a:srgbClr val="000000"/>
                </a:solidFill>
              </a:rPr>
              <a:t>w </a:t>
            </a:r>
            <a:r>
              <a:rPr lang="pl-PL" b="1" dirty="0" smtClean="0">
                <a:solidFill>
                  <a:srgbClr val="000000"/>
                </a:solidFill>
              </a:rPr>
              <a:t>2016 </a:t>
            </a:r>
            <a:r>
              <a:rPr lang="pl-PL" b="1" dirty="0">
                <a:solidFill>
                  <a:srgbClr val="000000"/>
                </a:solidFill>
              </a:rPr>
              <a:t>roku</a:t>
            </a:r>
            <a:r>
              <a:rPr lang="pl-PL" dirty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</a:rPr>
              <a:t>(w tys. zł.)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683568" y="332656"/>
            <a:ext cx="7776864" cy="576064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Grupa docelowa:</a:t>
            </a:r>
            <a:r>
              <a:rPr lang="pl-PL" sz="1600" b="1" dirty="0">
                <a:solidFill>
                  <a:srgbClr val="000000"/>
                </a:solidFill>
              </a:rPr>
              <a:t> </a:t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dirty="0"/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chemeClr val="tx1"/>
                </a:solidFill>
              </a:rPr>
              <a:t>• osoby powyżej 29 roku życia, bez pracy, zarejestrowane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PUP jako bezrobotne, należące do I lub II profilu pomocy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rozumieniu art. 33 ustawy z dnia 20 kwietnia 2004 r.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o </a:t>
            </a:r>
            <a:r>
              <a:rPr lang="pl-PL" b="1" dirty="0">
                <a:solidFill>
                  <a:schemeClr val="tx1"/>
                </a:solidFill>
              </a:rPr>
              <a:t>promocji zatrudnienia </a:t>
            </a:r>
            <a:r>
              <a:rPr lang="pl-PL" b="1" dirty="0" smtClean="0">
                <a:solidFill>
                  <a:schemeClr val="tx1"/>
                </a:solidFill>
              </a:rPr>
              <a:t>i </a:t>
            </a:r>
            <a:r>
              <a:rPr lang="pl-PL" b="1" dirty="0">
                <a:solidFill>
                  <a:schemeClr val="tx1"/>
                </a:solidFill>
              </a:rPr>
              <a:t>instytucjach rynku pracy, należące co najmniej do jednej </a:t>
            </a:r>
            <a:r>
              <a:rPr lang="pl-PL" b="1" dirty="0" smtClean="0">
                <a:solidFill>
                  <a:schemeClr val="tx1"/>
                </a:solidFill>
              </a:rPr>
              <a:t>z </a:t>
            </a:r>
            <a:r>
              <a:rPr lang="pl-PL" b="1" dirty="0">
                <a:solidFill>
                  <a:schemeClr val="tx1"/>
                </a:solidFill>
              </a:rPr>
              <a:t>następujących grup: </a:t>
            </a:r>
          </a:p>
          <a:p>
            <a:pPr marL="1028700" lvl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osoby </a:t>
            </a:r>
            <a:r>
              <a:rPr lang="pl-PL" dirty="0">
                <a:solidFill>
                  <a:schemeClr val="tx1"/>
                </a:solidFill>
              </a:rPr>
              <a:t>od 50 roku życia, </a:t>
            </a:r>
            <a:endParaRPr lang="pl-PL" dirty="0" smtClean="0">
              <a:solidFill>
                <a:schemeClr val="tx1"/>
              </a:solidFill>
            </a:endParaRPr>
          </a:p>
          <a:p>
            <a:pPr marL="1028700" lvl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osoby </a:t>
            </a:r>
            <a:r>
              <a:rPr lang="pl-PL" dirty="0">
                <a:solidFill>
                  <a:schemeClr val="tx1"/>
                </a:solidFill>
              </a:rPr>
              <a:t>długotrwale </a:t>
            </a:r>
            <a:r>
              <a:rPr lang="pl-PL" dirty="0" smtClean="0">
                <a:solidFill>
                  <a:schemeClr val="tx1"/>
                </a:solidFill>
              </a:rPr>
              <a:t>bezrobotne,</a:t>
            </a:r>
          </a:p>
          <a:p>
            <a:pPr marL="1028700" lvl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kobiety</a:t>
            </a:r>
            <a:r>
              <a:rPr lang="pl-PL" dirty="0">
                <a:solidFill>
                  <a:schemeClr val="tx1"/>
                </a:solidFill>
              </a:rPr>
              <a:t>, </a:t>
            </a:r>
            <a:endParaRPr lang="pl-PL" dirty="0" smtClean="0">
              <a:solidFill>
                <a:schemeClr val="tx1"/>
              </a:solidFill>
            </a:endParaRPr>
          </a:p>
          <a:p>
            <a:pPr marL="1028700" lvl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osoby </a:t>
            </a:r>
            <a:r>
              <a:rPr lang="pl-PL" dirty="0">
                <a:solidFill>
                  <a:schemeClr val="tx1"/>
                </a:solidFill>
              </a:rPr>
              <a:t>niepełnosprawne, </a:t>
            </a:r>
            <a:endParaRPr lang="pl-PL" dirty="0" smtClean="0">
              <a:solidFill>
                <a:schemeClr val="tx1"/>
              </a:solidFill>
            </a:endParaRPr>
          </a:p>
          <a:p>
            <a:pPr marL="1028700" lvl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osoby </a:t>
            </a:r>
            <a:r>
              <a:rPr lang="pl-PL" dirty="0">
                <a:solidFill>
                  <a:schemeClr val="tx1"/>
                </a:solidFill>
              </a:rPr>
              <a:t>o niskich kwalifikacjach zawodowych. </a:t>
            </a:r>
          </a:p>
          <a:p>
            <a:pPr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chemeClr val="tx1"/>
                </a:solidFill>
              </a:rPr>
              <a:t>• </a:t>
            </a:r>
            <a:r>
              <a:rPr lang="pl-PL" b="1" dirty="0">
                <a:solidFill>
                  <a:schemeClr val="tx1"/>
                </a:solidFill>
              </a:rPr>
              <a:t>rolnicy i członkowie ich rodzin, prowadzący indywidualne gospodarstwa rolne do wielkości 2 ha, zamierzający odejść</a:t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 z rolnictwa, należący do wyżej wymienionych grup</a:t>
            </a:r>
            <a:r>
              <a:rPr lang="pl-PL" sz="1600" b="1" dirty="0">
                <a:solidFill>
                  <a:schemeClr val="tx1"/>
                </a:solidFill>
              </a:rPr>
              <a:t>.</a:t>
            </a:r>
            <a:r>
              <a:rPr lang="pl-PL" sz="1600" b="1" dirty="0"/>
              <a:t>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	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899592" y="765175"/>
            <a:ext cx="7272807" cy="453548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800" b="1" dirty="0" smtClean="0">
              <a:solidFill>
                <a:srgbClr val="FF0000"/>
              </a:solidFill>
              <a:latin typeface="Arial"/>
            </a:endParaRPr>
          </a:p>
          <a:p>
            <a:pPr algn="ctr"/>
            <a:endParaRPr lang="pl-PL" sz="2800" b="1" dirty="0">
              <a:solidFill>
                <a:srgbClr val="FF0000"/>
              </a:solidFill>
              <a:latin typeface="Arial"/>
            </a:endParaRPr>
          </a:p>
          <a:p>
            <a:pPr algn="ctr"/>
            <a:r>
              <a:rPr lang="pl-PL" sz="2800" b="1" dirty="0" smtClean="0">
                <a:solidFill>
                  <a:schemeClr val="tx1"/>
                </a:solidFill>
                <a:latin typeface="Arial"/>
              </a:rPr>
              <a:t>Kryteria </a:t>
            </a:r>
            <a:r>
              <a:rPr lang="pl-PL" sz="2800" b="1" dirty="0">
                <a:solidFill>
                  <a:schemeClr val="tx1"/>
                </a:solidFill>
                <a:latin typeface="Arial"/>
              </a:rPr>
              <a:t>specyficzne: kryteria dostępu określone w Ramowym Planie Działania w zakresie </a:t>
            </a:r>
            <a:r>
              <a:rPr lang="pl-PL" sz="2800" b="1" dirty="0" smtClean="0">
                <a:solidFill>
                  <a:schemeClr val="tx1"/>
                </a:solidFill>
                <a:latin typeface="Arial"/>
              </a:rPr>
              <a:t/>
            </a:r>
            <a:br>
              <a:rPr lang="pl-PL" sz="2800" b="1" dirty="0" smtClean="0">
                <a:solidFill>
                  <a:schemeClr val="tx1"/>
                </a:solidFill>
                <a:latin typeface="Arial"/>
              </a:rPr>
            </a:br>
            <a:r>
              <a:rPr lang="pl-PL" sz="2800" b="1" dirty="0" smtClean="0">
                <a:solidFill>
                  <a:schemeClr val="tx1"/>
                </a:solidFill>
                <a:latin typeface="Arial"/>
              </a:rPr>
              <a:t>Działania 7.2 na rok 2016</a:t>
            </a:r>
            <a:endParaRPr lang="pl-PL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1064" y="1052736"/>
            <a:ext cx="8401872" cy="519137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pl-PL" b="1" dirty="0" smtClean="0">
                <a:solidFill>
                  <a:srgbClr val="000000"/>
                </a:solidFill>
                <a:latin typeface="Arial"/>
              </a:rPr>
              <a:t>Projekt </a:t>
            </a:r>
            <a:r>
              <a:rPr lang="pl-PL" b="1" dirty="0">
                <a:solidFill>
                  <a:srgbClr val="000000"/>
                </a:solidFill>
                <a:latin typeface="Arial"/>
              </a:rPr>
              <a:t>zakłada</a:t>
            </a:r>
            <a:r>
              <a:rPr lang="pl-PL" b="1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dla osób w wieku 50 lat i więcej – wskaźnik efektywności zatrudnieniowej na poziomie co najmniej </a:t>
            </a:r>
            <a:r>
              <a:rPr lang="pl-PL" b="1" dirty="0" smtClean="0">
                <a:solidFill>
                  <a:schemeClr val="tx1"/>
                </a:solidFill>
              </a:rPr>
              <a:t>33%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</a:rPr>
              <a:t>dla </a:t>
            </a:r>
            <a:r>
              <a:rPr lang="pl-PL" b="1" dirty="0">
                <a:solidFill>
                  <a:schemeClr val="tx1"/>
                </a:solidFill>
              </a:rPr>
              <a:t>osób z niepełnosprawnościami – wskaźnik efektywności zatrudnieniowej na poziomie co najmniej </a:t>
            </a:r>
            <a:r>
              <a:rPr lang="pl-PL" b="1" dirty="0" smtClean="0">
                <a:solidFill>
                  <a:schemeClr val="tx1"/>
                </a:solidFill>
              </a:rPr>
              <a:t>33%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</a:rPr>
              <a:t>dla </a:t>
            </a:r>
            <a:r>
              <a:rPr lang="pl-PL" b="1" dirty="0">
                <a:solidFill>
                  <a:schemeClr val="tx1"/>
                </a:solidFill>
              </a:rPr>
              <a:t>osób długotrwale bezrobotnych – wskaźnik efektywności zatrudnieniowej na poziomie co najmniej </a:t>
            </a:r>
            <a:r>
              <a:rPr lang="pl-PL" b="1" dirty="0" smtClean="0">
                <a:solidFill>
                  <a:schemeClr val="tx1"/>
                </a:solidFill>
              </a:rPr>
              <a:t>30%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</a:rPr>
              <a:t>dla </a:t>
            </a:r>
            <a:r>
              <a:rPr lang="pl-PL" b="1" dirty="0">
                <a:solidFill>
                  <a:schemeClr val="tx1"/>
                </a:solidFill>
              </a:rPr>
              <a:t>osób o niskich kwalifikacjach – wskaźnik efektywności zatrudnieniowej na poziomie co najmniej </a:t>
            </a:r>
            <a:r>
              <a:rPr lang="pl-PL" b="1" dirty="0" smtClean="0">
                <a:solidFill>
                  <a:schemeClr val="tx1"/>
                </a:solidFill>
              </a:rPr>
              <a:t>38%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</a:rPr>
              <a:t>dla </a:t>
            </a:r>
            <a:r>
              <a:rPr lang="pl-PL" b="1" dirty="0">
                <a:solidFill>
                  <a:schemeClr val="tx1"/>
                </a:solidFill>
              </a:rPr>
              <a:t>kobiet – wskaźnik efektywności zatrudnieniowej na poziomie co najmniej 39%</a:t>
            </a:r>
          </a:p>
        </p:txBody>
      </p:sp>
      <p:sp>
        <p:nvSpPr>
          <p:cNvPr id="4" name="CustomShape 1"/>
          <p:cNvSpPr/>
          <p:nvPr/>
        </p:nvSpPr>
        <p:spPr>
          <a:xfrm>
            <a:off x="250920" y="275904"/>
            <a:ext cx="8353528" cy="63281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pl-PL" sz="2000" b="1" strike="noStrike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pl-PL" sz="2000" b="1" dirty="0">
                <a:solidFill>
                  <a:srgbClr val="FF0000"/>
                </a:solidFill>
                <a:latin typeface="Arial"/>
              </a:rPr>
              <a:t>Kryteria specyficzne: </a:t>
            </a:r>
            <a:r>
              <a:rPr lang="pl-PL" sz="2000" b="1" dirty="0">
                <a:solidFill>
                  <a:srgbClr val="800000"/>
                </a:solidFill>
                <a:latin typeface="Arial"/>
              </a:rPr>
              <a:t>kryteria dostępu określone w Ramowym Planie Działania w zakresie Działania </a:t>
            </a:r>
            <a:r>
              <a:rPr lang="pl-PL" sz="2000" b="1" dirty="0" smtClean="0">
                <a:solidFill>
                  <a:srgbClr val="800000"/>
                </a:solidFill>
                <a:latin typeface="Arial"/>
              </a:rPr>
              <a:t>7.2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7209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1064" y="965856"/>
            <a:ext cx="8305393" cy="269168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pl-PL" b="1" dirty="0">
                <a:solidFill>
                  <a:srgbClr val="000000"/>
                </a:solidFill>
                <a:latin typeface="Arial"/>
              </a:rPr>
              <a:t>2</a:t>
            </a:r>
            <a:r>
              <a:rPr lang="pl-PL" b="1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pl-PL" dirty="0"/>
              <a:t> </a:t>
            </a:r>
            <a:r>
              <a:rPr lang="pl-PL" b="1" dirty="0">
                <a:solidFill>
                  <a:schemeClr val="tx1"/>
                </a:solidFill>
              </a:rPr>
              <a:t>Projekt skierowany jest do bezrobotnych </a:t>
            </a:r>
            <a:r>
              <a:rPr lang="pl-PL" b="1" dirty="0" smtClean="0">
                <a:solidFill>
                  <a:schemeClr val="tx1"/>
                </a:solidFill>
              </a:rPr>
              <a:t>osób niepełnosprawnych </a:t>
            </a:r>
            <a:r>
              <a:rPr lang="pl-PL" b="1" dirty="0">
                <a:solidFill>
                  <a:schemeClr val="tx1"/>
                </a:solidFill>
              </a:rPr>
              <a:t>w proporcji co najmniej takiej </a:t>
            </a:r>
            <a:r>
              <a:rPr lang="pl-PL" b="1" dirty="0" smtClean="0">
                <a:solidFill>
                  <a:schemeClr val="tx1"/>
                </a:solidFill>
              </a:rPr>
              <a:t>samej, jak </a:t>
            </a:r>
            <a:r>
              <a:rPr lang="pl-PL" b="1" dirty="0">
                <a:solidFill>
                  <a:schemeClr val="tx1"/>
                </a:solidFill>
              </a:rPr>
              <a:t>proporcja osób niepełnosprawnych zarejestrowanych jako osoby bezrobotne w rejestrze </a:t>
            </a:r>
            <a:r>
              <a:rPr lang="pl-PL" b="1" dirty="0" smtClean="0">
                <a:solidFill>
                  <a:schemeClr val="tx1"/>
                </a:solidFill>
              </a:rPr>
              <a:t>danego PUP</a:t>
            </a:r>
            <a:r>
              <a:rPr lang="pl-PL" b="1" dirty="0">
                <a:solidFill>
                  <a:schemeClr val="tx1"/>
                </a:solidFill>
              </a:rPr>
              <a:t>, kwalifikujące się do objęcia wsparciem w ramach projektu (należących do I lub II profilu pomocy) w stosunku do ogólnej liczby zarejestrowanych osób bezrobotnych </a:t>
            </a:r>
            <a:r>
              <a:rPr lang="pl-PL" b="1" i="1" dirty="0">
                <a:solidFill>
                  <a:schemeClr val="tx1"/>
                </a:solidFill>
              </a:rPr>
              <a:t>(wg stanu na dzień 31.12.2015 r.).</a:t>
            </a:r>
            <a:r>
              <a:rPr lang="pl-PL" b="1" dirty="0" smtClean="0">
                <a:solidFill>
                  <a:schemeClr val="tx1"/>
                </a:solidFill>
                <a:latin typeface="Arial"/>
              </a:rPr>
              <a:t>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250920" y="275904"/>
            <a:ext cx="8353528" cy="63281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pl-PL" sz="2000" b="1" strike="noStrike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pl-PL" sz="2000" b="1" dirty="0">
                <a:solidFill>
                  <a:srgbClr val="FF0000"/>
                </a:solidFill>
                <a:latin typeface="Arial"/>
              </a:rPr>
              <a:t>Kryteria specyficzne: </a:t>
            </a:r>
            <a:r>
              <a:rPr lang="pl-PL" sz="2000" b="1" dirty="0">
                <a:solidFill>
                  <a:srgbClr val="800000"/>
                </a:solidFill>
                <a:latin typeface="Arial"/>
              </a:rPr>
              <a:t>kryteria dostępu określone w Ramowym Planie Działania w zakresie Działania </a:t>
            </a:r>
            <a:r>
              <a:rPr lang="pl-PL" sz="2000" b="1" dirty="0" smtClean="0">
                <a:solidFill>
                  <a:srgbClr val="800000"/>
                </a:solidFill>
                <a:latin typeface="Arial"/>
              </a:rPr>
              <a:t>7.2</a:t>
            </a:r>
            <a:endParaRPr lang="pl-PL" sz="2000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71065" y="3714672"/>
            <a:ext cx="8305392" cy="252264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pl-PL" b="1" dirty="0">
                <a:solidFill>
                  <a:srgbClr val="000000"/>
                </a:solidFill>
                <a:latin typeface="Arial"/>
              </a:rPr>
              <a:t>3</a:t>
            </a:r>
            <a:r>
              <a:rPr lang="pl-PL" b="1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pl-PL" dirty="0"/>
              <a:t> </a:t>
            </a:r>
            <a:r>
              <a:rPr lang="pl-PL" b="1" dirty="0">
                <a:solidFill>
                  <a:schemeClr val="tx1"/>
                </a:solidFill>
              </a:rPr>
              <a:t>Projekt skierowany jest do bezrobotnych osób w wieku 50+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proporcji co najmniej takiej samej </a:t>
            </a:r>
            <a:r>
              <a:rPr lang="pl-PL" b="1" dirty="0" smtClean="0">
                <a:solidFill>
                  <a:schemeClr val="tx1"/>
                </a:solidFill>
              </a:rPr>
              <a:t>jak </a:t>
            </a:r>
            <a:r>
              <a:rPr lang="pl-PL" b="1" dirty="0">
                <a:solidFill>
                  <a:schemeClr val="tx1"/>
                </a:solidFill>
              </a:rPr>
              <a:t>proporcja osób w wieku 50+ zarejestrowanych jako osoby bezrobotne w rejestrze </a:t>
            </a:r>
            <a:r>
              <a:rPr lang="pl-PL" b="1" dirty="0" smtClean="0">
                <a:solidFill>
                  <a:schemeClr val="tx1"/>
                </a:solidFill>
              </a:rPr>
              <a:t>danego </a:t>
            </a:r>
            <a:r>
              <a:rPr lang="pl-PL" b="1" dirty="0">
                <a:solidFill>
                  <a:schemeClr val="tx1"/>
                </a:solidFill>
              </a:rPr>
              <a:t>PUP, kwalifikujące się do objęcia wsparciem w ramach projektu (należących do I lub II profilu pomocy) w stosunku do ogólnej liczby zarejestrowanych osób bezrobotnych </a:t>
            </a:r>
            <a:r>
              <a:rPr lang="pl-PL" b="1" i="1" dirty="0">
                <a:solidFill>
                  <a:schemeClr val="tx1"/>
                </a:solidFill>
              </a:rPr>
              <a:t>(wg stanu </a:t>
            </a:r>
            <a:r>
              <a:rPr lang="pl-PL" b="1" i="1" dirty="0" smtClean="0">
                <a:solidFill>
                  <a:schemeClr val="tx1"/>
                </a:solidFill>
              </a:rPr>
              <a:t>na </a:t>
            </a:r>
            <a:r>
              <a:rPr lang="pl-PL" b="1" i="1" dirty="0">
                <a:solidFill>
                  <a:schemeClr val="tx1"/>
                </a:solidFill>
              </a:rPr>
              <a:t>dzień 31.12.2015 r.). </a:t>
            </a:r>
            <a:r>
              <a:rPr lang="pl-PL" b="1" dirty="0" smtClean="0">
                <a:solidFill>
                  <a:schemeClr val="tx1"/>
                </a:solidFill>
                <a:latin typeface="Arial"/>
              </a:rPr>
              <a:t> 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85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CustomShape 1"/>
          <p:cNvSpPr/>
          <p:nvPr/>
        </p:nvSpPr>
        <p:spPr>
          <a:xfrm>
            <a:off x="251520" y="115986"/>
            <a:ext cx="8352928" cy="72072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pl-PL" sz="2000" b="1" strike="noStrike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pl-PL" sz="2000" b="1" dirty="0">
                <a:solidFill>
                  <a:srgbClr val="FF0000"/>
                </a:solidFill>
                <a:latin typeface="Arial"/>
              </a:rPr>
              <a:t>Kryteria specyficzne: </a:t>
            </a:r>
            <a:r>
              <a:rPr lang="pl-PL" sz="2000" b="1" dirty="0">
                <a:solidFill>
                  <a:srgbClr val="800000"/>
                </a:solidFill>
                <a:latin typeface="Arial"/>
              </a:rPr>
              <a:t>kryteria dostępu określone w Ramowym Planie Działania </a:t>
            </a:r>
            <a:r>
              <a:rPr lang="pl-PL" sz="2000" b="1" dirty="0" smtClean="0">
                <a:solidFill>
                  <a:srgbClr val="800000"/>
                </a:solidFill>
                <a:latin typeface="Arial"/>
              </a:rPr>
              <a:t>2014-2020 w </a:t>
            </a:r>
            <a:r>
              <a:rPr lang="pl-PL" sz="2000" b="1" dirty="0">
                <a:solidFill>
                  <a:srgbClr val="800000"/>
                </a:solidFill>
                <a:latin typeface="Arial"/>
              </a:rPr>
              <a:t>zakresie Działania </a:t>
            </a:r>
            <a:r>
              <a:rPr lang="pl-PL" sz="2000" b="1" dirty="0" smtClean="0">
                <a:solidFill>
                  <a:srgbClr val="800000"/>
                </a:solidFill>
                <a:latin typeface="Arial"/>
              </a:rPr>
              <a:t>7.2</a:t>
            </a:r>
            <a:endParaRPr lang="pl-PL" sz="2000" dirty="0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71064" y="1290950"/>
            <a:ext cx="8401872" cy="115212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pl-PL" b="1" dirty="0" smtClean="0">
                <a:solidFill>
                  <a:srgbClr val="000000"/>
                </a:solidFill>
                <a:latin typeface="Arial"/>
              </a:rPr>
              <a:t>4.</a:t>
            </a:r>
            <a:r>
              <a:rPr lang="pl-PL" dirty="0"/>
              <a:t> </a:t>
            </a:r>
            <a:r>
              <a:rPr lang="pl-PL" b="1" dirty="0">
                <a:solidFill>
                  <a:schemeClr val="tx1"/>
                </a:solidFill>
              </a:rPr>
              <a:t>Projekt zakłada, że proces rekrutacji uczestników projektu zakończy się do 31.12.2016 r.</a:t>
            </a:r>
            <a:r>
              <a:rPr lang="pl-PL" b="1" dirty="0" smtClean="0">
                <a:solidFill>
                  <a:schemeClr val="tx1"/>
                </a:solidFill>
                <a:latin typeface="Arial"/>
              </a:rPr>
              <a:t> </a:t>
            </a:r>
            <a:endParaRPr lang="pl-PL" b="1" dirty="0">
              <a:solidFill>
                <a:schemeClr val="tx1"/>
              </a:solidFill>
              <a:latin typeface="Arial"/>
              <a:ea typeface="Arial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71064" y="2780928"/>
            <a:ext cx="8401872" cy="253051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pl-PL" b="1" dirty="0">
                <a:solidFill>
                  <a:srgbClr val="000000"/>
                </a:solidFill>
                <a:latin typeface="Arial"/>
              </a:rPr>
              <a:t>5</a:t>
            </a:r>
            <a:r>
              <a:rPr lang="pl-PL" b="1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pl-PL" dirty="0" smtClean="0"/>
              <a:t> </a:t>
            </a:r>
            <a:r>
              <a:rPr lang="pl-PL" b="1" dirty="0">
                <a:solidFill>
                  <a:schemeClr val="tx1"/>
                </a:solidFill>
              </a:rPr>
              <a:t>Projekt zakłada nabór zarówno w III jak i IV kwartale 2016 r. dla co najmniej 15% (III kw.) i 10% (IV kw.) uczestników projektu. Pierwszeństwo w przyjęciu do projektu będą miały osoby, które zgodnie z zaplanowaną ścieżką zakończyły udział w projektach realizowanych w ramach Działania 8.2 RPO WP oraz uczestnicy projektów w ramach Działania 7.4 RPO WP kwalifikujący się do objęcia </a:t>
            </a:r>
            <a:r>
              <a:rPr lang="pl-PL" b="1" dirty="0" smtClean="0">
                <a:solidFill>
                  <a:schemeClr val="tx1"/>
                </a:solidFill>
              </a:rPr>
              <a:t>wsparciem. </a:t>
            </a:r>
            <a:r>
              <a:rPr lang="pl-PL" b="1" dirty="0" smtClean="0">
                <a:solidFill>
                  <a:schemeClr val="tx1"/>
                </a:solidFill>
                <a:latin typeface="Arial"/>
              </a:rPr>
              <a:t> 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85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</TotalTime>
  <Words>660</Words>
  <Application>Microsoft Office PowerPoint</Application>
  <PresentationFormat>Pokaz na ekranie (4:3)</PresentationFormat>
  <Paragraphs>205</Paragraphs>
  <Slides>12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Daniel Rzucidło</cp:lastModifiedBy>
  <cp:revision>239</cp:revision>
  <cp:lastPrinted>2016-02-10T08:32:13Z</cp:lastPrinted>
  <dcterms:created xsi:type="dcterms:W3CDTF">2015-05-19T07:37:20Z</dcterms:created>
  <dcterms:modified xsi:type="dcterms:W3CDTF">2016-02-11T07:51:15Z</dcterms:modified>
</cp:coreProperties>
</file>