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1" r:id="rId3"/>
    <p:sldId id="352" r:id="rId4"/>
    <p:sldId id="353" r:id="rId5"/>
    <p:sldId id="354" r:id="rId6"/>
    <p:sldId id="350" r:id="rId7"/>
    <p:sldId id="338" r:id="rId8"/>
    <p:sldId id="345" r:id="rId9"/>
    <p:sldId id="334" r:id="rId10"/>
    <p:sldId id="347" r:id="rId11"/>
    <p:sldId id="343" r:id="rId12"/>
    <p:sldId id="348" r:id="rId13"/>
    <p:sldId id="349" r:id="rId14"/>
    <p:sldId id="346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18" r:id="rId26"/>
  </p:sldIdLst>
  <p:sldSz cx="9144000" cy="6858000" type="screen4x3"/>
  <p:notesSz cx="6805613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orient="horz" pos="3144">
          <p15:clr>
            <a:srgbClr val="A4A3A4"/>
          </p15:clr>
        </p15:guide>
        <p15:guide id="5" orient="horz" pos="3131">
          <p15:clr>
            <a:srgbClr val="A4A3A4"/>
          </p15:clr>
        </p15:guide>
        <p15:guide id="6" orient="horz" pos="3113">
          <p15:clr>
            <a:srgbClr val="A4A3A4"/>
          </p15:clr>
        </p15:guide>
        <p15:guide id="7" orient="horz" pos="3148">
          <p15:clr>
            <a:srgbClr val="A4A3A4"/>
          </p15:clr>
        </p15:guide>
        <p15:guide id="8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ter" initials="P" lastIdx="2" clrIdx="0">
    <p:extLst>
      <p:ext uri="{19B8F6BF-5375-455C-9EA6-DF929625EA0E}">
        <p15:presenceInfo xmlns:p15="http://schemas.microsoft.com/office/powerpoint/2012/main" xmlns="" userId="Pi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D77E"/>
    <a:srgbClr val="FAE9B8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92" autoAdjust="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orient="horz" pos="3110"/>
        <p:guide orient="horz" pos="3144"/>
        <p:guide orient="horz" pos="3131"/>
        <p:guide orient="horz" pos="3113"/>
        <p:guide orient="horz" pos="3148"/>
        <p:guide pos="214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774"/>
            <a:ext cx="2949841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0774"/>
            <a:ext cx="2949841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1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9841" cy="496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4187" y="1"/>
            <a:ext cx="2946662" cy="493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99" tIns="46851" rIns="90099" bIns="468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8167" algn="l"/>
                <a:tab pos="897925" algn="l"/>
                <a:tab pos="1347681" algn="l"/>
                <a:tab pos="1797438" algn="l"/>
                <a:tab pos="2247194" algn="l"/>
                <a:tab pos="2696951" algn="l"/>
                <a:tab pos="3146708" algn="l"/>
                <a:tab pos="3596465" algn="l"/>
                <a:tab pos="4046221" algn="l"/>
                <a:tab pos="4495978" algn="l"/>
                <a:tab pos="4945734" algn="l"/>
                <a:tab pos="5395492" algn="l"/>
                <a:tab pos="5845248" algn="l"/>
                <a:tab pos="6295005" algn="l"/>
                <a:tab pos="6744761" algn="l"/>
                <a:tab pos="7194518" algn="l"/>
                <a:tab pos="7644274" algn="l"/>
                <a:tab pos="8094032" algn="l"/>
                <a:tab pos="8543788" algn="l"/>
                <a:tab pos="8993545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7713"/>
            <a:ext cx="4959350" cy="372110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0244" y="4721985"/>
            <a:ext cx="5441947" cy="4467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99" tIns="46851" rIns="90099" bIns="46851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40774"/>
            <a:ext cx="2949841" cy="496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4187" y="9440775"/>
            <a:ext cx="2946662" cy="493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99" tIns="46851" rIns="90099" bIns="468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8167" algn="l"/>
                <a:tab pos="897925" algn="l"/>
                <a:tab pos="1347681" algn="l"/>
                <a:tab pos="1797438" algn="l"/>
                <a:tab pos="2247194" algn="l"/>
                <a:tab pos="2696951" algn="l"/>
                <a:tab pos="3146708" algn="l"/>
                <a:tab pos="3596465" algn="l"/>
                <a:tab pos="4046221" algn="l"/>
                <a:tab pos="4495978" algn="l"/>
                <a:tab pos="4945734" algn="l"/>
                <a:tab pos="5395492" algn="l"/>
                <a:tab pos="5845248" algn="l"/>
                <a:tab pos="6295005" algn="l"/>
                <a:tab pos="6744761" algn="l"/>
                <a:tab pos="7194518" algn="l"/>
                <a:tab pos="7644274" algn="l"/>
                <a:tab pos="8094032" algn="l"/>
                <a:tab pos="8543788" algn="l"/>
                <a:tab pos="8993545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10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11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12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13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34845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25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95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2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4045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3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6598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4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7412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5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5222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6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6477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7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8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9</a:t>
            </a:fld>
            <a:endParaRPr lang="pl-PL" dirty="0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4692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755576" y="1628800"/>
            <a:ext cx="75608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wdrażania RPO </a:t>
            </a:r>
            <a:r>
              <a:rPr lang="pl-PL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 </a:t>
            </a:r>
            <a:r>
              <a:rPr lang="pl-PL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endParaRPr lang="pl-PL" sz="32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pic>
        <p:nvPicPr>
          <p:cNvPr id="6" name="Obraz 10" descr="hasł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36912"/>
            <a:ext cx="7888696" cy="15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11560" y="4857760"/>
            <a:ext cx="8064896" cy="1163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Departament Zarządzania Regionalnym Programem Operacyjnym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Urząd Marszałkowski Województwa Podkarpackiego</a:t>
            </a: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pl-PL" sz="2000" b="1" kern="0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Rzeszów, </a:t>
            </a:r>
            <a:r>
              <a:rPr lang="pl-PL" sz="2000" b="1" kern="0" dirty="0" smtClean="0">
                <a:solidFill>
                  <a:schemeClr val="tx1"/>
                </a:solidFill>
                <a:latin typeface="+mn-lt"/>
              </a:rPr>
              <a:t>12 lutego</a:t>
            </a:r>
            <a:r>
              <a:rPr lang="pl-PL" sz="2000" b="1" kern="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2016 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99592" y="1124744"/>
            <a:ext cx="7416824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Nabory wniosków ogłoszone w 2015 r. – tryb konkursowy</a:t>
            </a:r>
            <a:b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EFS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967791"/>
              </p:ext>
            </p:extLst>
          </p:nvPr>
        </p:nvGraphicFramePr>
        <p:xfrm>
          <a:off x="107504" y="2132856"/>
          <a:ext cx="8856983" cy="3312369"/>
        </p:xfrm>
        <a:graphic>
          <a:graphicData uri="http://schemas.openxmlformats.org/drawingml/2006/table">
            <a:tbl>
              <a:tblPr/>
              <a:tblGrid>
                <a:gridCol w="2498397"/>
                <a:gridCol w="957987"/>
                <a:gridCol w="1008112"/>
                <a:gridCol w="1008112"/>
                <a:gridCol w="864096"/>
                <a:gridCol w="1224136"/>
                <a:gridCol w="1296143"/>
              </a:tblGrid>
              <a:tr h="9616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Działanie/ Poddziałanie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Alokacja naboru</a:t>
                      </a: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(w PLN)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rozpoczęcia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zakończenia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</a:t>
                      </a: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wniosków</a:t>
                      </a:r>
                      <a:b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 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</a:t>
                      </a: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złożonych wniosków -ogółem  (PLN)</a:t>
                      </a:r>
                      <a:b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3136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IX Jakość edukacji i kompetencji w regionie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48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9.1 Rozwój edukacji przedszkolnej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07.12.2015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44 762 497,93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40 601 467,26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9.3 Podnoszenie kompetencji osób dorosłych w obszarze TIK i języków obcych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15.01.2016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217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146 039 705,88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131 599 324,74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9.4 Poprawa jakości kształcenia zawodowego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14.12.2015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20.01.2016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93 256 340,39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85 157 038,40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83568" y="908720"/>
            <a:ext cx="7884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Tryb pozakonkursowy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EFS – 2015 r.</a:t>
            </a:r>
            <a:b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(nabór)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0068514"/>
              </p:ext>
            </p:extLst>
          </p:nvPr>
        </p:nvGraphicFramePr>
        <p:xfrm>
          <a:off x="107504" y="1700808"/>
          <a:ext cx="8856983" cy="4855819"/>
        </p:xfrm>
        <a:graphic>
          <a:graphicData uri="http://schemas.openxmlformats.org/drawingml/2006/table">
            <a:tbl>
              <a:tblPr/>
              <a:tblGrid>
                <a:gridCol w="2498124"/>
                <a:gridCol w="930386"/>
                <a:gridCol w="999982"/>
                <a:gridCol w="999982"/>
                <a:gridCol w="857127"/>
                <a:gridCol w="1203231"/>
                <a:gridCol w="1368151"/>
              </a:tblGrid>
              <a:tr h="790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Działanie/ Poddziałanie 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Alokacja</a:t>
                      </a: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naboru</a:t>
                      </a: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(w PLN)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rozpoczęcia naboru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zakończenia naboru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wniosków</a:t>
                      </a: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1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 złożonych wniosków -ogółem  (PLN)</a:t>
                      </a:r>
                      <a:b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567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VII.</a:t>
                      </a: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Regionalny </a:t>
                      </a: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rynek pracy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94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7.2 Poprawa sytuacji osób bezrobotnych na rynku pracy</a:t>
                      </a:r>
                      <a:r>
                        <a:rPr lang="pl-PL" sz="11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projekty pozakonkursowe PUP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39 817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20.07.2015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31.07.2015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</a:t>
                      </a:r>
                      <a:endParaRPr lang="pl-PL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latin typeface="Arial" pitchFamily="34" charset="0"/>
                          <a:cs typeface="Arial" pitchFamily="34" charset="0"/>
                        </a:rPr>
                        <a:t>43 077 121,79</a:t>
                      </a:r>
                      <a:endParaRPr lang="pl-PL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>
                          <a:latin typeface="Arial" pitchFamily="34" charset="0"/>
                          <a:cs typeface="Arial" pitchFamily="34" charset="0"/>
                        </a:rPr>
                        <a:t>43 077 121,79</a:t>
                      </a: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673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VIII.</a:t>
                      </a: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Integracja </a:t>
                      </a: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społeczna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9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8.6 Koordynacja sektora ekonomii społecznej w województwie podkarpackim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1 326 </a:t>
                      </a:r>
                      <a:r>
                        <a:rPr lang="pl-PL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02.11.2015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11.12.2015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1 440</a:t>
                      </a:r>
                      <a:r>
                        <a:rPr lang="pl-PL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000,00 </a:t>
                      </a:r>
                      <a:endParaRPr lang="pl-PL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1 224 000,00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673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IX.</a:t>
                      </a:r>
                      <a:r>
                        <a:rPr lang="pl-PL" sz="11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Jakość </a:t>
                      </a:r>
                      <a:r>
                        <a:rPr lang="pl-PL" sz="11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edukacji i kompetencji w regionie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5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9.6 Wsparcie stypendialne dla uczniów/</a:t>
                      </a:r>
                      <a:b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9.6.1 Wsparcie stypendialne dla uczniów zdolnych – szkolnictwo ogólne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2 246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750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16.11.2015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30.11.2015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Odstąpiono</a:t>
                      </a:r>
                      <a:r>
                        <a:rPr lang="pl-PL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złożenia wniosku o dofinansowanie </a:t>
                      </a:r>
                      <a:br>
                        <a:rPr lang="pl-PL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2015 r.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5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9.6 Wsparcie stypendialne dla uczniów/</a:t>
                      </a:r>
                      <a:b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9.6.2 Wsparcie stypendialne dla uczniów zdolnych – szkolnictwo zawodowe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1 386 </a:t>
                      </a:r>
                      <a:r>
                        <a:rPr lang="pl-PL" sz="11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16.11.2015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30.11.2015</a:t>
                      </a:r>
                      <a:endParaRPr lang="pl-PL" sz="11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539552" y="119675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Zawarte umowy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(z uwzględnieniem aneksów - stan na dzień 04.02.2016 r. )</a:t>
            </a:r>
            <a:endParaRPr lang="pl-PL" sz="2000" b="1" dirty="0">
              <a:latin typeface="+mn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2432375"/>
              </p:ext>
            </p:extLst>
          </p:nvPr>
        </p:nvGraphicFramePr>
        <p:xfrm>
          <a:off x="251520" y="2348880"/>
          <a:ext cx="8640961" cy="2808312"/>
        </p:xfrm>
        <a:graphic>
          <a:graphicData uri="http://schemas.openxmlformats.org/drawingml/2006/table">
            <a:tbl>
              <a:tblPr/>
              <a:tblGrid>
                <a:gridCol w="2926948"/>
                <a:gridCol w="1537548"/>
                <a:gridCol w="2088232"/>
                <a:gridCol w="2088233"/>
              </a:tblGrid>
              <a:tr h="1070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</a:t>
                      </a:r>
                      <a:endParaRPr lang="pl-PL" sz="15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014" marR="43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podpisanych umów</a:t>
                      </a:r>
                      <a:b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5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014" marR="43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ogółem </a:t>
                      </a:r>
                      <a:b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5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podpisanych umów</a:t>
                      </a:r>
                      <a:r>
                        <a:rPr lang="pl-PL" sz="15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(PLN)</a:t>
                      </a:r>
                      <a:br>
                        <a:rPr lang="pl-PL" sz="15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5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5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014" marR="43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Dofinansowanie</a:t>
                      </a:r>
                      <a:br>
                        <a:rPr lang="pl-PL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</a:p>
                  </a:txBody>
                  <a:tcPr marL="43014" marR="430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89016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VII.</a:t>
                      </a:r>
                      <a:r>
                        <a:rPr lang="pl-PL" sz="15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5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Regionalny rynek pracy</a:t>
                      </a:r>
                      <a:endParaRPr lang="pl-PL" sz="15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490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5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7.2 Poprawa sytuacji osób bezrobotnych na rynku pracy</a:t>
                      </a:r>
                      <a:r>
                        <a:rPr lang="pl-PL" sz="1500" b="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projekty pozakonkursowe PUP</a:t>
                      </a:r>
                      <a:endParaRPr lang="pl-PL" sz="1500" b="0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pl-PL" sz="15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43 148 029,79</a:t>
                      </a:r>
                      <a:endParaRPr lang="pl-PL" sz="15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5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43 148 029,79</a:t>
                      </a:r>
                      <a:endParaRPr lang="pl-PL" sz="15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63588" y="90872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Działanie 10.1 Pomoc Techniczna (EFS)</a:t>
            </a:r>
            <a:b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(tryb pozakonkursowy)</a:t>
            </a:r>
            <a:endParaRPr lang="pl-PL" altLang="pl-PL" sz="20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4081307"/>
              </p:ext>
            </p:extLst>
          </p:nvPr>
        </p:nvGraphicFramePr>
        <p:xfrm>
          <a:off x="467544" y="1772816"/>
          <a:ext cx="8064896" cy="3862774"/>
        </p:xfrm>
        <a:graphic>
          <a:graphicData uri="http://schemas.openxmlformats.org/drawingml/2006/table">
            <a:tbl>
              <a:tblPr/>
              <a:tblGrid>
                <a:gridCol w="2232248"/>
                <a:gridCol w="1512168"/>
                <a:gridCol w="2304256"/>
                <a:gridCol w="2016224"/>
              </a:tblGrid>
              <a:tr h="432048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Wnioski o dofinansowanie</a:t>
                      </a: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054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Czas trwania naboru</a:t>
                      </a: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7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wniosków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77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 złożonych wniosków - ogółem  (PLN)</a:t>
                      </a:r>
                      <a:b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200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77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</a:t>
                      </a:r>
                      <a: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dofinansowanie</a:t>
                      </a:r>
                      <a:b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(SL2014)</a:t>
                      </a:r>
                      <a:endParaRPr lang="pl-PL" sz="1200" dirty="0" smtClean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D77E"/>
                    </a:solidFill>
                  </a:tcPr>
                </a:tc>
              </a:tr>
              <a:tr h="563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 nabór</a:t>
                      </a:r>
                      <a:b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pl-PL" altLang="pl-PL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ongolian Baiti" panose="03000500000000000000" pitchFamily="66" charset="0"/>
                          <a:cs typeface="Arial" pitchFamily="34" charset="0"/>
                        </a:rPr>
                        <a:t>20 lipca – 07 sierpnia 2015 r.)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21 646 418,00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18 399 455,30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 nabór</a:t>
                      </a:r>
                      <a:b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(16-30 listopada 2015 r.)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51 969 042,71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44 173 686,30</a:t>
                      </a:r>
                      <a:endParaRPr lang="pl-PL" sz="1200" b="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026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Decyzje</a:t>
                      </a:r>
                      <a:r>
                        <a:rPr lang="pl-PL" sz="12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 dofinansowaniu projektów</a:t>
                      </a:r>
                      <a:endParaRPr lang="pl-PL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</a:tr>
              <a:tr h="563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 nabór</a:t>
                      </a:r>
                      <a:b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pl-PL" altLang="pl-PL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Mongolian Baiti" panose="03000500000000000000" pitchFamily="66" charset="0"/>
                          <a:cs typeface="Arial" pitchFamily="34" charset="0"/>
                        </a:rPr>
                        <a:t>20 lipca – 07 sierpnia 2015 r.)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21 646 418,00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18 399 455,30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 nabór</a:t>
                      </a:r>
                      <a:br>
                        <a:rPr lang="pl-PL" sz="12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(16-30 listopada 2015 r.)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51 969 042,71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44 173 686,30</a:t>
                      </a:r>
                      <a:endParaRPr lang="pl-PL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1840" marR="51840" marT="62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5600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ole tekstowe 10"/>
          <p:cNvSpPr txBox="1"/>
          <p:nvPr/>
        </p:nvSpPr>
        <p:spPr>
          <a:xfrm>
            <a:off x="433326" y="234888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pl-PL" sz="2400" b="1" dirty="0" smtClean="0">
                <a:solidFill>
                  <a:schemeClr val="tx1"/>
                </a:solidFill>
              </a:rPr>
              <a:t>Stan spełnienia warunkowości </a:t>
            </a:r>
            <a:r>
              <a:rPr lang="pl-PL" sz="2400" b="1" dirty="0" err="1" smtClean="0">
                <a:solidFill>
                  <a:schemeClr val="tx1"/>
                </a:solidFill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</a:rPr>
              <a:t>                          w ramach Regionalnego Programu Operacyjnego Województwa Podkarpackiego na lata 2014-2020</a:t>
            </a: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478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sz="2800" b="1" dirty="0" smtClean="0">
                <a:solidFill>
                  <a:schemeClr val="tx1"/>
                </a:solidFill>
                <a:latin typeface="Arial" charset="0"/>
              </a:rPr>
              <a:t>Warunki wstępne (</a:t>
            </a:r>
            <a:r>
              <a:rPr lang="pl-PL" sz="2800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2800" b="1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algn="just" defTabSz="393700"/>
            <a:endParaRPr lang="pl-PL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 defTabSz="393700">
              <a:spcBef>
                <a:spcPts val="1200"/>
              </a:spcBef>
            </a:pP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Warunki </a:t>
            </a:r>
            <a:r>
              <a:rPr lang="pl-PL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tworzą katalog wymogów, które </a:t>
            </a:r>
            <a:r>
              <a:rPr lang="pl-PL" altLang="pl-PL" dirty="0" smtClean="0">
                <a:solidFill>
                  <a:schemeClr val="tx1"/>
                </a:solidFill>
                <a:latin typeface="Arial" charset="0"/>
              </a:rPr>
              <a:t>muszą zostać spełnione przez Państwo Członkowskie 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przed rozpoczęciem realizacji programów operacyjnych lub w pierwszych jej latach.</a:t>
            </a:r>
          </a:p>
          <a:p>
            <a:pPr algn="just" defTabSz="393700">
              <a:spcBef>
                <a:spcPts val="1200"/>
              </a:spcBef>
            </a:pPr>
            <a:r>
              <a:rPr lang="pl-PL" altLang="pl-PL" dirty="0" smtClean="0">
                <a:solidFill>
                  <a:schemeClr val="tx1"/>
                </a:solidFill>
                <a:latin typeface="Arial" charset="0"/>
              </a:rPr>
              <a:t>Zgodnie z zapisami art. 19 rozporządzenia ogólnego 1303/2013, pełne wykorzystanie funduszy europejskich będzie możliwe po spełnieniu przez Państwa Członkowskie warunków wstępnych (warunków </a:t>
            </a:r>
            <a:r>
              <a:rPr lang="pl-PL" altLang="pl-PL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altLang="pl-PL" dirty="0" smtClean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algn="just" defTabSz="393700">
              <a:spcBef>
                <a:spcPts val="1200"/>
              </a:spcBef>
            </a:pPr>
            <a:r>
              <a:rPr lang="pl-PL" altLang="pl-PL" dirty="0" smtClean="0">
                <a:solidFill>
                  <a:schemeClr val="tx1"/>
                </a:solidFill>
                <a:latin typeface="Arial" charset="0"/>
              </a:rPr>
              <a:t>Wszystkie warunki zostały opisane kryteriami, które składają się na spełnienie warunku. Tylko spełnienie wszystkich kryteriów pozwala na uznanie warunku za spełniony.</a:t>
            </a:r>
          </a:p>
          <a:p>
            <a:pPr algn="just" defTabSz="393700">
              <a:spcBef>
                <a:spcPts val="1200"/>
              </a:spcBef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Wypełnienie warunkowości </a:t>
            </a:r>
            <a:r>
              <a:rPr lang="pl-PL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pl-PL" altLang="pl-PL" dirty="0" smtClean="0">
                <a:solidFill>
                  <a:schemeClr val="tx1"/>
                </a:solidFill>
                <a:latin typeface="Arial" charset="0"/>
              </a:rPr>
              <a:t>ma na celu przygotowanie odpowiedniego gruntu pod unijne inwestycje, a przez to podniesienie ich efektywności i skuteczności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. </a:t>
            </a:r>
            <a:endParaRPr lang="pl-PL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5406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Warunki ogólne i tematyczne</a:t>
            </a:r>
          </a:p>
          <a:p>
            <a:pPr algn="just">
              <a:spcBef>
                <a:spcPts val="1200"/>
              </a:spcBef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Warunki wstępne (</a:t>
            </a:r>
            <a:r>
              <a:rPr lang="pl-PL" sz="1600" dirty="0" err="1" smtClean="0">
                <a:solidFill>
                  <a:schemeClr val="tx1"/>
                </a:solidFill>
              </a:rPr>
              <a:t>ex-ante</a:t>
            </a:r>
            <a:r>
              <a:rPr lang="pl-PL" sz="1600" dirty="0" smtClean="0">
                <a:solidFill>
                  <a:schemeClr val="tx1"/>
                </a:solidFill>
              </a:rPr>
              <a:t>) podzielono na:</a:t>
            </a:r>
          </a:p>
          <a:p>
            <a:pPr marL="271463" indent="-271463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b="1" u="sng" dirty="0" smtClean="0">
                <a:solidFill>
                  <a:schemeClr val="tx1"/>
                </a:solidFill>
              </a:rPr>
              <a:t>warunki ogólne</a:t>
            </a:r>
            <a:r>
              <a:rPr lang="pl-PL" sz="1600" dirty="0" smtClean="0">
                <a:solidFill>
                  <a:schemeClr val="tx1"/>
                </a:solidFill>
              </a:rPr>
              <a:t>, które powinny być spełnione przez wszystkie programy operacyjne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bez względu na zakres ich interwencji i odnoszą się do całokształtu interwencji w ramach EFSI. </a:t>
            </a:r>
          </a:p>
          <a:p>
            <a:pPr marL="271463" algn="just">
              <a:spcBef>
                <a:spcPts val="600"/>
              </a:spcBef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Dotyczą one kwestii horyzontalnych, takich jak: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zapobieganie dyskryminacji,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równouprawnienie płci,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niepełnosprawność,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zamówienia publiczne,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pomoc państwa,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prawodawstwo w dziedzinie ochrony środowiska w zakresie ocen oddziaływania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na środowisko (OOŚ) oraz strategicznych ocen oddziaływania na środowisko (SEA), </a:t>
            </a:r>
          </a:p>
          <a:p>
            <a:pPr marL="625475" indent="-271463" algn="just">
              <a:spcBef>
                <a:spcPts val="0"/>
              </a:spcBef>
              <a:buFont typeface="Arial" pitchFamily="34" charset="0"/>
              <a:buChar char="−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systemy statystyczne i wskaźniki rezultatu.</a:t>
            </a:r>
          </a:p>
          <a:p>
            <a:pPr marL="271463" indent="-271463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b="1" u="sng" dirty="0" smtClean="0">
                <a:solidFill>
                  <a:schemeClr val="tx1"/>
                </a:solidFill>
              </a:rPr>
              <a:t>warunki tematyczne</a:t>
            </a:r>
            <a:r>
              <a:rPr lang="pl-PL" sz="1600" dirty="0" smtClean="0">
                <a:solidFill>
                  <a:schemeClr val="tx1"/>
                </a:solidFill>
              </a:rPr>
              <a:t> - przypisane do poszczególnych celów tematycznych i konkretnych priorytetów inwestycyjnych - zostały ustanowione odrębnie dla funduszy polityki spójności (załącznik XI do rozporządzenia ogólnego nr 1303/2013) i dla EFRROW i EFMR (zawarte odpowiednio w rozporządzeniu </a:t>
            </a:r>
            <a:r>
              <a:rPr lang="pl-PL" sz="1600" dirty="0" err="1" smtClean="0">
                <a:solidFill>
                  <a:schemeClr val="tx1"/>
                </a:solidFill>
              </a:rPr>
              <a:t>ws</a:t>
            </a:r>
            <a:r>
              <a:rPr lang="pl-PL" sz="1600" dirty="0" smtClean="0">
                <a:solidFill>
                  <a:schemeClr val="tx1"/>
                </a:solidFill>
              </a:rPr>
              <a:t>. EFRROW nr 1305/2013 i w rozporządzeniu </a:t>
            </a:r>
            <a:r>
              <a:rPr lang="pl-PL" sz="1600" dirty="0" err="1" smtClean="0">
                <a:solidFill>
                  <a:schemeClr val="tx1"/>
                </a:solidFill>
              </a:rPr>
              <a:t>ws</a:t>
            </a:r>
            <a:r>
              <a:rPr lang="pl-PL" sz="1600" dirty="0" smtClean="0">
                <a:solidFill>
                  <a:schemeClr val="tx1"/>
                </a:solidFill>
              </a:rPr>
              <a:t>. EFMR nr 508/2014).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503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endParaRPr lang="pl-PL" sz="2400" b="1" dirty="0" smtClean="0">
              <a:solidFill>
                <a:schemeClr val="tx1"/>
              </a:solidFill>
              <a:latin typeface="Arial" charset="0"/>
            </a:endParaRP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Spełnienie warunków wstępnych było elementem negocjacji Umowy Partnerstwa </a:t>
            </a:r>
            <a:br>
              <a:rPr lang="pl-PL" sz="1600" dirty="0" smtClean="0">
                <a:solidFill>
                  <a:schemeClr val="tx1"/>
                </a:solidFill>
                <a:latin typeface="Arial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i programów operacyjnych z Komisją Europejską (na poziomie każdego Programu przeprowadzono ocenę spełnienia warunków </a:t>
            </a:r>
            <a:r>
              <a:rPr lang="pl-PL" sz="1600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 na dzień złożenia projektu Programu do KE).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W odniesieniu do warunków </a:t>
            </a:r>
            <a:r>
              <a:rPr lang="pl-PL" sz="1600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 niespełnionych na etapie negocjacji konieczne było opracowanie i przedłożenie KE </a:t>
            </a:r>
            <a:r>
              <a:rPr lang="pl-PL" sz="1600" b="1" dirty="0" smtClean="0">
                <a:solidFill>
                  <a:schemeClr val="tx1"/>
                </a:solidFill>
                <a:latin typeface="Arial" charset="0"/>
              </a:rPr>
              <a:t>planu działań</a:t>
            </a: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, które mają zostać podjęte w celu ich wypełnienia (wraz ze wskazaniem podmiotów za nie odpowiedzialnych oraz harmonogramu realizacji tych działań).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Spełnienie danego warunku (a nie poszczególnych, składających się na jego wypełnienie działań) jest raportowane do KE poprzez przesłanie systemem SFC właściwych dokumentów, potwierdzających spełnienie warunku.  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u="sng" dirty="0" smtClean="0">
                <a:solidFill>
                  <a:schemeClr val="tx1"/>
                </a:solidFill>
                <a:latin typeface="Arial" charset="0"/>
              </a:rPr>
              <a:t>Przekazanie dokumentów KE nie oznacza wypełnienia warunku wstępnego – KE musi potwierdzić, że warunek uznaje za spełniony</a:t>
            </a: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  <a:latin typeface="Arial" charset="0"/>
              </a:rPr>
              <a:t>Brak wypełnienia warunków do końca 2016 r. niesie ryzyko zawieszenia przez KE płatności okresowych na rzecz priorytetów danego Programu, których dotyczą niespełnione warunki.</a:t>
            </a:r>
            <a:endParaRPr lang="pl-PL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4052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 w Polsce</a:t>
            </a:r>
          </a:p>
          <a:p>
            <a:pPr marL="180975" indent="-180975" algn="just" defTabSz="393700">
              <a:spcBef>
                <a:spcPts val="0"/>
              </a:spcBef>
              <a:defRPr/>
            </a:pPr>
            <a:endParaRPr lang="pl-PL" sz="2000" dirty="0" smtClean="0">
              <a:solidFill>
                <a:schemeClr val="tx1"/>
              </a:solidFill>
              <a:latin typeface="Arial" charset="0"/>
            </a:endParaRPr>
          </a:p>
          <a:p>
            <a:pPr marL="180975" indent="-180975" algn="just" defTabSz="393700">
              <a:spcBef>
                <a:spcPts val="0"/>
              </a:spcBef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W Polsce zastosowanie mają:</a:t>
            </a:r>
          </a:p>
          <a:p>
            <a:pPr marL="361950" indent="-271463" algn="just" defTabSz="39370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7 warunków ogólnych</a:t>
            </a:r>
            <a:endParaRPr lang="pl-PL" dirty="0" smtClean="0">
              <a:solidFill>
                <a:schemeClr val="tx1"/>
              </a:solidFill>
              <a:latin typeface="Arial" charset="0"/>
            </a:endParaRPr>
          </a:p>
          <a:p>
            <a:pPr marL="361950" indent="-271463" algn="just" defTabSz="39370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29 warunków tematycznych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Samoocena dotycząca warunków spełnianych na poziomie krajowym mających zastosowanie dla Programu jest jednakowa dla wszystkich programów operacyjnych.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Zmiany w statusie poszczególnych warunków na poziomie krajowym są automatycznie obowiązujące dla wszystkich Programów, których dotyczą. 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Realizacja warunkowości </a:t>
            </a:r>
            <a:r>
              <a:rPr lang="pl-PL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 jest monitorowana na bieżąco przez Ministerstwo Rozwoju oraz przez Instytucje Zarządzające PO.</a:t>
            </a:r>
            <a:endParaRPr lang="pl-PL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331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Stan spełnienia warunków </a:t>
            </a:r>
            <a:r>
              <a:rPr lang="pl-PL" sz="2400" b="1" dirty="0" err="1" smtClean="0">
                <a:solidFill>
                  <a:schemeClr val="tx1"/>
                </a:solidFill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</a:rPr>
              <a:t> w Polsce</a:t>
            </a:r>
          </a:p>
          <a:p>
            <a:pPr algn="just"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marL="180975" indent="-180975" algn="just">
              <a:defRPr/>
            </a:pPr>
            <a:r>
              <a:rPr lang="pl-PL" u="sng" dirty="0" smtClean="0">
                <a:solidFill>
                  <a:schemeClr val="tx1"/>
                </a:solidFill>
              </a:rPr>
              <a:t>Według stanu na koniec 2015 r.</a:t>
            </a:r>
            <a:r>
              <a:rPr lang="pl-PL" dirty="0" smtClean="0">
                <a:solidFill>
                  <a:schemeClr val="tx1"/>
                </a:solidFill>
              </a:rPr>
              <a:t>:</a:t>
            </a: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b="1" dirty="0" smtClean="0">
                <a:solidFill>
                  <a:schemeClr val="tx1"/>
                </a:solidFill>
              </a:rPr>
              <a:t>24</a:t>
            </a:r>
            <a:r>
              <a:rPr lang="pl-PL" dirty="0" smtClean="0">
                <a:solidFill>
                  <a:schemeClr val="tx1"/>
                </a:solidFill>
              </a:rPr>
              <a:t>/29 warunków tematycznych oraz </a:t>
            </a:r>
            <a:r>
              <a:rPr lang="pl-PL" b="1" dirty="0" smtClean="0">
                <a:solidFill>
                  <a:schemeClr val="tx1"/>
                </a:solidFill>
              </a:rPr>
              <a:t>6</a:t>
            </a:r>
            <a:r>
              <a:rPr lang="pl-PL" dirty="0" smtClean="0">
                <a:solidFill>
                  <a:schemeClr val="tx1"/>
                </a:solidFill>
              </a:rPr>
              <a:t>/7 warunków ogólnych zostało spełnionych,</a:t>
            </a: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do spełnienia pozostaje:</a:t>
            </a:r>
          </a:p>
          <a:p>
            <a:pPr marL="442913" indent="-271463" algn="just">
              <a:buFont typeface="Wingdings" pitchFamily="2" charset="2"/>
              <a:buChar char="ü"/>
              <a:defRPr/>
            </a:pPr>
            <a:r>
              <a:rPr lang="pl-PL" dirty="0" smtClean="0">
                <a:solidFill>
                  <a:schemeClr val="tx1"/>
                </a:solidFill>
              </a:rPr>
              <a:t>na poziomie krajowym: </a:t>
            </a:r>
            <a:r>
              <a:rPr lang="pl-PL" b="1" dirty="0" smtClean="0">
                <a:solidFill>
                  <a:schemeClr val="tx1"/>
                </a:solidFill>
              </a:rPr>
              <a:t>5</a:t>
            </a:r>
            <a:r>
              <a:rPr lang="pl-PL" dirty="0" smtClean="0">
                <a:solidFill>
                  <a:schemeClr val="tx1"/>
                </a:solidFill>
              </a:rPr>
              <a:t> warunków tematycznych (badania i innowacje, przedsiębiorczość, gospodarka wodna, gospodarka odpadami, zdrowie),</a:t>
            </a:r>
          </a:p>
          <a:p>
            <a:pPr marL="442913" indent="-271463" algn="just">
              <a:buFont typeface="Wingdings" pitchFamily="2" charset="2"/>
              <a:buChar char="ü"/>
              <a:defRPr/>
            </a:pPr>
            <a:r>
              <a:rPr lang="pl-PL" dirty="0" smtClean="0">
                <a:solidFill>
                  <a:schemeClr val="tx1"/>
                </a:solidFill>
              </a:rPr>
              <a:t>na poziomie regionalnym RPO WP 2014-2020: </a:t>
            </a:r>
            <a:r>
              <a:rPr lang="pl-PL" b="1" dirty="0" smtClean="0">
                <a:solidFill>
                  <a:schemeClr val="tx1"/>
                </a:solidFill>
              </a:rPr>
              <a:t>3</a:t>
            </a:r>
            <a:r>
              <a:rPr lang="pl-PL" dirty="0" smtClean="0">
                <a:solidFill>
                  <a:schemeClr val="tx1"/>
                </a:solidFill>
              </a:rPr>
              <a:t> warunki tematyczne (inteligentne specjalizacje, gospodarka odpadami, transport) oraz </a:t>
            </a:r>
            <a:r>
              <a:rPr lang="pl-PL" b="1" dirty="0" smtClean="0">
                <a:solidFill>
                  <a:schemeClr val="tx1"/>
                </a:solidFill>
              </a:rPr>
              <a:t>1</a:t>
            </a:r>
            <a:r>
              <a:rPr lang="pl-PL" dirty="0" smtClean="0">
                <a:solidFill>
                  <a:schemeClr val="tx1"/>
                </a:solidFill>
              </a:rPr>
              <a:t> warunek ogólny (warunek 7. </a:t>
            </a:r>
            <a:r>
              <a:rPr lang="pl-PL" i="1" dirty="0" smtClean="0">
                <a:solidFill>
                  <a:schemeClr val="tx1"/>
                </a:solidFill>
              </a:rPr>
              <a:t>Systemy statystyczne i wskaźniki rezultatu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793366" y="87644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System instytucjonalny RPO WP 2014-2020</a:t>
            </a:r>
            <a:endParaRPr lang="pl-PL" altLang="pl-PL" sz="14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7524" y="1484784"/>
            <a:ext cx="856895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Instytucja Zarządzająca RPO WP 2014-2020 jednocześnie pełniąca funkcję Instytucji Certyfikującej - Zarząd Województwa Podkarpackiego</a:t>
            </a:r>
          </a:p>
          <a:p>
            <a:pPr algn="just">
              <a:spcAft>
                <a:spcPts val="600"/>
              </a:spcAft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/>
            </a:r>
            <a:b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Instytucja Pośrednicząca – Wojewódzki Urząd Pracy w Rzeszowie </a:t>
            </a:r>
            <a:b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(IP WUP)</a:t>
            </a:r>
          </a:p>
          <a:p>
            <a:pPr marL="720000" lvl="1" indent="-342900" algn="just"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18.06.2015 r.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- Porozumienie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w sprawie realizacji Regionalnego Programu Operacyjnego Województwa Podkarpackiego na lata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2014-2020</a:t>
            </a:r>
          </a:p>
          <a:p>
            <a:pPr algn="just"/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Instytucja Pośrednicząca – Stowarzyszenie Rzeszowskiego Obszaru Funkcjonalnego (IP ZIT)</a:t>
            </a:r>
          </a:p>
          <a:p>
            <a:pPr marL="720000" lvl="1" indent="-342900" algn="just">
              <a:buFont typeface="Wingdings" panose="05000000000000000000" pitchFamily="2" charset="2"/>
              <a:buChar char="ü"/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29.01.2016 r.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- Porozumienie w sprawie powierzenia zadań z zakresu realizacji instrumentu Zintegrowane Inwestycje Terytorialne w ramach Regionalnego Programu Operacyjnego Województwa Podkarpackiego na lata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2014-2020</a:t>
            </a:r>
          </a:p>
          <a:p>
            <a:pPr algn="ctr"/>
            <a:endParaRPr lang="pl-PL" altLang="pl-PL" sz="11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754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836712"/>
            <a:ext cx="8712968" cy="583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</a:rPr>
              <a:t> – poziom RPO WP 2014-2020</a:t>
            </a:r>
          </a:p>
          <a:p>
            <a:pPr marL="180975" indent="-180975" algn="just" defTabSz="393700">
              <a:spcBef>
                <a:spcPts val="600"/>
              </a:spcBef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Warunki </a:t>
            </a:r>
            <a:r>
              <a:rPr lang="pl-PL" sz="1600" b="1" dirty="0" err="1" smtClean="0">
                <a:solidFill>
                  <a:schemeClr val="tx1"/>
                </a:solidFill>
              </a:rPr>
              <a:t>ex-ante</a:t>
            </a:r>
            <a:r>
              <a:rPr lang="pl-PL" sz="1600" b="1" dirty="0" smtClean="0">
                <a:solidFill>
                  <a:schemeClr val="tx1"/>
                </a:solidFill>
              </a:rPr>
              <a:t> wymagające spełnienia na poziomie regionalnym:</a:t>
            </a:r>
          </a:p>
          <a:p>
            <a:pPr marL="180975" indent="-180975" algn="just" defTabSz="3937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Warunek tematyczny 1.1. Badania naukowe i innowacje</a:t>
            </a:r>
          </a:p>
          <a:p>
            <a:pPr marL="180975" algn="just" defTabSz="393700">
              <a:spcBef>
                <a:spcPts val="0"/>
              </a:spcBef>
              <a:defRPr/>
            </a:pPr>
            <a:r>
              <a:rPr lang="pl-PL" sz="1200" dirty="0" smtClean="0">
                <a:solidFill>
                  <a:schemeClr val="tx1"/>
                </a:solidFill>
              </a:rPr>
              <a:t>Istnienie krajowych lub regionalnych strategii na rzecz inteligentnej specjalizacji, zgodnie z krajowym programem reform,     w celu zwiększenia wydatków na badania i innowacje ze środków prywatnych, co jest cechą dobrze funkcjonujących krajowych lub regionalnych systemów badań i innowacji.</a:t>
            </a:r>
          </a:p>
          <a:p>
            <a:pPr marL="180975" indent="-180975" algn="just" defTabSz="3937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Warunek tematyczny 6.2. Gospodarka odpadami</a:t>
            </a:r>
          </a:p>
          <a:p>
            <a:pPr marL="180975" algn="just" defTabSz="393700">
              <a:spcBef>
                <a:spcPts val="0"/>
              </a:spcBef>
              <a:defRPr/>
            </a:pPr>
            <a:r>
              <a:rPr lang="pl-PL" sz="1200" dirty="0" smtClean="0">
                <a:solidFill>
                  <a:schemeClr val="tx1"/>
                </a:solidFill>
              </a:rPr>
              <a:t>Promowanie zrównoważonych gospodarczo i środowiskowo inwestycji w sektorze gospodarki odpadami, w szczególności poprzez opracowanie planów gospodarki odpadami zgodnych z dyrektywą 2008/98/WE oraz  z hierarchią odpadów.</a:t>
            </a:r>
          </a:p>
          <a:p>
            <a:pPr marL="180975" indent="-180975" algn="just" defTabSz="3937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Warunek tematyczny 7.1. Transport</a:t>
            </a:r>
          </a:p>
          <a:p>
            <a:pPr marL="180975" algn="just" defTabSz="393700">
              <a:spcBef>
                <a:spcPts val="0"/>
              </a:spcBef>
              <a:defRPr/>
            </a:pPr>
            <a:r>
              <a:rPr lang="pl-PL" sz="1200" dirty="0" smtClean="0">
                <a:solidFill>
                  <a:schemeClr val="tx1"/>
                </a:solidFill>
              </a:rPr>
              <a:t>Istnienie kompleksowego planu/ planów lub kompleksowych ram w zakresie inwestycji transportowych zgodnie                    z instytucyjną strukturą państw członkowskich (z uwzględnieniem transportu publicznego na szczeblu regionalnym               i lokalnym), które wspierają rozwój infrastruktury i poprawiają łączność  z kompleksową i bazową siecią </a:t>
            </a:r>
            <a:r>
              <a:rPr lang="pl-PL" sz="1200" dirty="0" err="1" smtClean="0">
                <a:solidFill>
                  <a:schemeClr val="tx1"/>
                </a:solidFill>
              </a:rPr>
              <a:t>TEN-T</a:t>
            </a:r>
            <a:r>
              <a:rPr lang="pl-PL" sz="1200" dirty="0" smtClean="0">
                <a:solidFill>
                  <a:schemeClr val="tx1"/>
                </a:solidFill>
              </a:rPr>
              <a:t>. </a:t>
            </a:r>
          </a:p>
          <a:p>
            <a:pPr marL="180975" indent="-180975" algn="just" defTabSz="3937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Warunek tematyczny 7.2. Kolej</a:t>
            </a:r>
          </a:p>
          <a:p>
            <a:pPr marL="180975" algn="just" defTabSz="393700">
              <a:spcBef>
                <a:spcPts val="0"/>
              </a:spcBef>
              <a:defRPr/>
            </a:pPr>
            <a:r>
              <a:rPr lang="pl-PL" sz="1200" dirty="0" smtClean="0">
                <a:solidFill>
                  <a:schemeClr val="tx1"/>
                </a:solidFill>
              </a:rPr>
              <a:t>Istnienie w kompleksowym planie/ kompleksowych planach lub ramach dotyczących transportu wyraźnej części dotyczącej rozwoju kolei zgodnie z instytucyjną strukturą państw członkowskich (z uwzględnieniem transportu publicznego na szczeblu regionalnym i lokalnym), która wspiera rozwój infrastruktury i poprawia łączność z kompleksową i bazową siecią </a:t>
            </a:r>
            <a:r>
              <a:rPr lang="pl-PL" sz="1200" dirty="0" err="1" smtClean="0">
                <a:solidFill>
                  <a:schemeClr val="tx1"/>
                </a:solidFill>
              </a:rPr>
              <a:t>TEN-T</a:t>
            </a:r>
            <a:r>
              <a:rPr lang="pl-PL" sz="1200" dirty="0" smtClean="0">
                <a:solidFill>
                  <a:schemeClr val="tx1"/>
                </a:solidFill>
              </a:rPr>
              <a:t>. Inwestycje obejmują tabor, </a:t>
            </a:r>
            <a:r>
              <a:rPr lang="pl-PL" sz="1200" dirty="0" err="1" smtClean="0">
                <a:solidFill>
                  <a:schemeClr val="tx1"/>
                </a:solidFill>
              </a:rPr>
              <a:t>interoperacyjność</a:t>
            </a:r>
            <a:r>
              <a:rPr lang="pl-PL" sz="1200" dirty="0" smtClean="0">
                <a:solidFill>
                  <a:schemeClr val="tx1"/>
                </a:solidFill>
              </a:rPr>
              <a:t> oraz rozwijanie potencjału.</a:t>
            </a:r>
            <a:r>
              <a:rPr lang="pl-PL" sz="1000" dirty="0" smtClean="0">
                <a:solidFill>
                  <a:schemeClr val="tx1"/>
                </a:solidFill>
              </a:rPr>
              <a:t> </a:t>
            </a:r>
          </a:p>
          <a:p>
            <a:pPr marL="180975" indent="-180975" algn="just" defTabSz="39370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Warunek tematyczny 7.3 Inne rodzaje transportu, w tym śródlądowe drogi morskie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transport morski, porty, połączenia multimodalne i infrastruktura portów lotniczych </a:t>
            </a:r>
          </a:p>
          <a:p>
            <a:pPr marL="180975" algn="just" defTabSz="393700">
              <a:spcBef>
                <a:spcPts val="0"/>
              </a:spcBef>
              <a:defRPr/>
            </a:pPr>
            <a:r>
              <a:rPr lang="pl-PL" sz="1200" dirty="0" smtClean="0">
                <a:solidFill>
                  <a:schemeClr val="tx1"/>
                </a:solidFill>
              </a:rPr>
              <a:t>Istnienie w kompleksowym planie lub kompleksowych planach lub ramach dotyczących transportu wyraźnej części dotyczącej śródlądowych dróg morskich i transportu morskiego, portów, połączeń multimodalnych i infrastruktury portów lotniczych, które poprawiają łączność z kompleksowymi i bazowymi sieciami </a:t>
            </a:r>
            <a:r>
              <a:rPr lang="pl-PL" sz="1200" dirty="0" err="1" smtClean="0">
                <a:solidFill>
                  <a:schemeClr val="tx1"/>
                </a:solidFill>
              </a:rPr>
              <a:t>TEN-T</a:t>
            </a:r>
            <a:r>
              <a:rPr lang="pl-PL" sz="1200" dirty="0" smtClean="0">
                <a:solidFill>
                  <a:schemeClr val="tx1"/>
                </a:solidFill>
              </a:rPr>
              <a:t> i przyczyniają się do promowania zrównoważonej mobilności regionalnej i lokalnej.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50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</a:rPr>
              <a:t> – poziom RPO WP 2014-2020</a:t>
            </a:r>
          </a:p>
          <a:p>
            <a:pPr algn="just">
              <a:spcBef>
                <a:spcPts val="1800"/>
              </a:spcBef>
              <a:defRPr/>
            </a:pPr>
            <a:r>
              <a:rPr lang="pl-PL" b="1" dirty="0" smtClean="0">
                <a:solidFill>
                  <a:schemeClr val="tx1"/>
                </a:solidFill>
              </a:rPr>
              <a:t>Warunek tematyczny 1.1 Badania naukowe i innowacje</a:t>
            </a:r>
            <a:endParaRPr lang="pl-PL" dirty="0" smtClean="0">
              <a:solidFill>
                <a:schemeClr val="tx1"/>
              </a:solidFill>
            </a:endParaRP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 dniu 25 maja 2015 r. Sejmik Województwa Podkarpackiego Uchwałą nr IX/167/15 przyjął  Regionalną Strategię Innowacji Województwa Podkarpackiego na lata 2014-2020 na rzecz inteligentnej specjalizacji (RIS3).</a:t>
            </a: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Zgodnie z określonym w RPO WP 2014-2020 planem działań na rzecz wypełnienia warunku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err="1" smtClean="0">
                <a:solidFill>
                  <a:schemeClr val="tx1"/>
                </a:solidFill>
              </a:rPr>
              <a:t>ex-ante</a:t>
            </a:r>
            <a:r>
              <a:rPr lang="pl-PL" sz="1600" dirty="0" smtClean="0">
                <a:solidFill>
                  <a:schemeClr val="tx1"/>
                </a:solidFill>
              </a:rPr>
              <a:t> 1.1 niezbędne jest jeszcze zakończenie prac dotyczących:</a:t>
            </a:r>
          </a:p>
          <a:p>
            <a:pPr marL="625475" indent="-271463" algn="just">
              <a:buFont typeface="Wingdings" pitchFamily="2" charset="2"/>
              <a:buChar char="ü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przygotowania „planów działania” dla każdej z inteligentnych specjalizacji,</a:t>
            </a:r>
          </a:p>
          <a:p>
            <a:pPr marL="625475" indent="-271463" algn="just">
              <a:buFont typeface="Wingdings" pitchFamily="2" charset="2"/>
              <a:buChar char="ü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stworzenia nowych lub wzmocnienia istniejących elementów systemu szerokiego zaangażowania </a:t>
            </a:r>
            <a:r>
              <a:rPr lang="pl-PL" sz="1600" dirty="0" err="1" smtClean="0">
                <a:solidFill>
                  <a:schemeClr val="tx1"/>
                </a:solidFill>
              </a:rPr>
              <a:t>interesariuszy</a:t>
            </a:r>
            <a:r>
              <a:rPr lang="pl-PL" sz="1600" dirty="0" smtClean="0">
                <a:solidFill>
                  <a:schemeClr val="tx1"/>
                </a:solidFill>
              </a:rPr>
              <a:t> w system wdrażania, monitorowania i aktualizacji inteligentnych specjalizacji oraz określenie form współpracy, a także przygotowanie ich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do udziału w „procesie przedsiębiorczego odkrywania” (PPO), identyfikowania  inteligentnych specjalizacji,</a:t>
            </a:r>
          </a:p>
          <a:p>
            <a:pPr marL="625475" indent="-271463" algn="just">
              <a:buFont typeface="Wingdings" pitchFamily="2" charset="2"/>
              <a:buChar char="ü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przygotowania projektu wspierającego wdrażanie Strategii RIS3, monitoring postępów jej implementacji, ewaluacji inteligentnych specjalizacji, prowadzenie PPO i wszystkich innych działań opisanych w „planie działania”.</a:t>
            </a: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Termin realizacji ww. działania został określony na 31.03.2016r.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4267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</a:rPr>
              <a:t> – poziom RPO WP 2014-2020</a:t>
            </a:r>
          </a:p>
          <a:p>
            <a:pPr marL="180975" indent="-180975" algn="just" defTabSz="393700">
              <a:defRPr/>
            </a:pPr>
            <a:endParaRPr lang="pl-PL" sz="16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defRPr/>
            </a:pPr>
            <a:r>
              <a:rPr lang="pl-PL" b="1" dirty="0" smtClean="0">
                <a:solidFill>
                  <a:schemeClr val="tx1"/>
                </a:solidFill>
              </a:rPr>
              <a:t>Warunek tematyczny 6.2 Gospodarka odpadami</a:t>
            </a:r>
            <a:endParaRPr lang="pl-PL" dirty="0" smtClean="0">
              <a:solidFill>
                <a:schemeClr val="tx1"/>
              </a:solidFill>
            </a:endParaRP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W dniu 15 grudnia 2015 r. Uchwałą Nr 124/2700/15 Zarządu Województwa Podkarpackiego przyjęto projekt aktualizacji Wojewódzkiego Planu Gospodarki Odpadami (WPGO) wraz z Planem Inwestycyjnym, który następnie przekazano do opiniowania przez organy wykonawcze gmin z obszaru województwa podkarpackiego oraz Dyrektora Regionalnego Zarządu Gospodarki Wodnej          w Krakowie.</a:t>
            </a:r>
          </a:p>
          <a:p>
            <a:pPr marL="180975" indent="-180975" algn="just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Aktualizacja WPGO wraz z opracowaniem planu inwestycyjnego w zakresie gospodarki odpadami komunalnymi powinna zostać zakończona do końca 2016 r. (opracowywany na poziomie krajowym KPGO warunkuje prace nad planami regionalnymi).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3236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 – poziom RPO WP 2014-2020</a:t>
            </a:r>
          </a:p>
          <a:p>
            <a:pPr algn="just" defTabSz="393700">
              <a:spcBef>
                <a:spcPts val="0"/>
              </a:spcBef>
              <a:defRPr/>
            </a:pPr>
            <a:endParaRPr lang="pl-PL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 defTabSz="393700">
              <a:spcBef>
                <a:spcPts val="1800"/>
              </a:spcBef>
              <a:defRPr/>
            </a:pP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Warunki tematyczne 7.1 Transport, 7.2 Kolej, 7.3 Inne rodzaje transportu</a:t>
            </a:r>
            <a:endParaRPr lang="pl-PL" dirty="0" smtClean="0">
              <a:solidFill>
                <a:schemeClr val="tx1"/>
              </a:solidFill>
              <a:latin typeface="Arial" charset="0"/>
            </a:endParaRP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W dniu 29 grudnia 2015 r. Zarząd Województwa Podkarpackiego Uchwałą          Nr 129/2815/15 przyjął Program Strategiczny Rozwoju Transportu Województwa Podkarpackiego do roku 2023 wraz z Prognozą oddziaływania na środowisko. 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Przyjęte dokumenty zostały przekazane do KE za pośrednictwem systemu SFC </a:t>
            </a:r>
            <a:br>
              <a:rPr lang="pl-PL" dirty="0" smtClean="0">
                <a:solidFill>
                  <a:schemeClr val="tx1"/>
                </a:solidFill>
                <a:latin typeface="Arial" charset="0"/>
              </a:rPr>
            </a:b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w dniu 8 stycznia 2016 r. z prośbą o dokonanie oceny spełnienia ww. warunków na poziomie RPO WP 2014-2020.</a:t>
            </a:r>
            <a:endParaRPr lang="pl-PL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Obraz 13" descr="C:\Users\w.rejman\Desktop\kol po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052736"/>
            <a:ext cx="8712968" cy="397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93700">
              <a:lnSpc>
                <a:spcPct val="93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Warunkowość </a:t>
            </a:r>
            <a:r>
              <a:rPr lang="pl-PL" sz="2400" b="1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sz="2400" b="1" dirty="0" smtClean="0">
                <a:solidFill>
                  <a:schemeClr val="tx1"/>
                </a:solidFill>
                <a:latin typeface="Arial" charset="0"/>
              </a:rPr>
              <a:t> – poziom RPO WP 2014-2020</a:t>
            </a:r>
          </a:p>
          <a:p>
            <a:pPr algn="just" defTabSz="393700">
              <a:spcBef>
                <a:spcPts val="0"/>
              </a:spcBef>
              <a:defRPr/>
            </a:pPr>
            <a:endParaRPr lang="pl-PL" sz="1600" b="1" dirty="0" smtClean="0">
              <a:solidFill>
                <a:schemeClr val="tx1"/>
              </a:solidFill>
              <a:latin typeface="Arial" charset="0"/>
            </a:endParaRPr>
          </a:p>
          <a:p>
            <a:pPr algn="just" defTabSz="393700">
              <a:spcBef>
                <a:spcPts val="1800"/>
              </a:spcBef>
              <a:defRPr/>
            </a:pPr>
            <a:r>
              <a:rPr lang="pl-PL" b="1" dirty="0" smtClean="0">
                <a:solidFill>
                  <a:schemeClr val="tx1"/>
                </a:solidFill>
                <a:latin typeface="Arial" charset="0"/>
              </a:rPr>
              <a:t>Warunek ogólny 7. Systemy statystyczne i wskaźniki rezultatu</a:t>
            </a:r>
            <a:endParaRPr lang="pl-PL" dirty="0" smtClean="0">
              <a:solidFill>
                <a:schemeClr val="tx1"/>
              </a:solidFill>
              <a:latin typeface="Arial" charset="0"/>
            </a:endParaRP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Oszacowana w grudniu 2015 r. wartość docelowa wskaźnika rezultatu strategicznego „Odsetek obywateli korzystających z e-administracji (EAC)” została przesłana do KE za pośrednictwem systemu SFC w dniu 22 grudnia 2015 r., celem uzyskania potwierdzenia wypełnienia warunku.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Pismem z dnia 2 lutego 2016 r. KE potwierdziła spełnienie ogólnego warunku      </a:t>
            </a:r>
            <a:r>
              <a:rPr lang="pl-PL" dirty="0" err="1" smtClean="0">
                <a:solidFill>
                  <a:schemeClr val="tx1"/>
                </a:solidFill>
                <a:latin typeface="Arial" charset="0"/>
              </a:rPr>
              <a:t>ex-ante</a:t>
            </a: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 7 na poziomie RPO WP 2014-2020.</a:t>
            </a:r>
          </a:p>
          <a:p>
            <a:pPr marL="180975" indent="-180975" algn="just" defTabSz="3937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  <a:latin typeface="Arial" charset="0"/>
              </a:rPr>
              <a:t>Oszacowana wartość wskaźnika zostanie uwzględniona w RPO WP 2014-2020 (wprowadzenie brakujących danych) przy jego najbliższej modyfikacji.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3906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115616" y="1916832"/>
            <a:ext cx="714375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rgbClr val="000000"/>
                </a:solidFill>
                <a:latin typeface="+mn-lt"/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3356992"/>
            <a:ext cx="8229600" cy="2591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200" b="1" dirty="0" smtClean="0">
                <a:solidFill>
                  <a:schemeClr val="tx1"/>
                </a:solidFill>
                <a:latin typeface="+mn-lt"/>
              </a:rPr>
              <a:t>Urząd Marszałkowski Województwa Podkarpackiego</a:t>
            </a:r>
            <a:endParaRPr lang="pl-PL" sz="2200" b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Departament Zarządzania Regionalnym Programem Operacyjnym</a:t>
            </a:r>
            <a:endParaRPr lang="pl-PL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Al. Cieplińskiego 4</a:t>
            </a:r>
            <a:endParaRPr lang="pl-PL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35-010 Rzeszów</a:t>
            </a: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err="1" smtClean="0">
                <a:solidFill>
                  <a:schemeClr val="tx1"/>
                </a:solidFill>
                <a:latin typeface="+mn-lt"/>
              </a:rPr>
              <a:t>www.rpo.podkarpackie.pl</a:t>
            </a:r>
            <a:endParaRPr lang="pl-PL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err="1" smtClean="0">
                <a:solidFill>
                  <a:schemeClr val="tx1"/>
                </a:solidFill>
                <a:latin typeface="+mn-lt"/>
              </a:rPr>
              <a:t>drp@podkarpackie.pl</a:t>
            </a:r>
            <a:endParaRPr lang="pl-PL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41999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359532" y="1412776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Instrukcja Wykonawcza Instytucji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Zarządzającej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Regionalnym Programem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Operacyjnym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Województwa Podkarpackiego na lata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2014-2020</a:t>
            </a:r>
          </a:p>
          <a:p>
            <a:pPr marL="720000" lvl="1" indent="-342900" algn="just"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25.08.2015 r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. - zatwierdzenie dokumentu przez ZWP (ostatnia aktualizacja 02.02.2016 r.)</a:t>
            </a:r>
          </a:p>
          <a:p>
            <a:pPr marL="720000" lvl="1" indent="-342900" algn="just"/>
            <a:endParaRPr lang="pl-PL" altLang="pl-PL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Opis Funkcji i Procedur Regionalnego Programu Operacyjnego Województwa Podkarpackiego na lata 2014-2020</a:t>
            </a:r>
          </a:p>
          <a:p>
            <a:pPr marL="720000" lvl="1" indent="-342900" algn="just"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25.08.2015 r. - zatwierdzenie dokumentu przez ZWP</a:t>
            </a:r>
          </a:p>
          <a:p>
            <a:pPr marL="377100" lvl="1" indent="0" algn="just"/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>
              <a:spcAft>
                <a:spcPts val="600"/>
              </a:spcAft>
            </a:pP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Instrukcja Wykonawcza IP WUP w realizacji Regionalnego Programu Operacyjnego Województwa Podkarpackiego na lata 2014 –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2020</a:t>
            </a:r>
          </a:p>
          <a:p>
            <a:pPr marL="720000" lvl="1" indent="-342900" algn="just"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27.10.2015 r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. - zatwierdzenie dokumentu jako całości (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7.07.2015r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.; 29.09.2015 r. )</a:t>
            </a:r>
          </a:p>
          <a:p>
            <a:pPr algn="ctr"/>
            <a:endParaRPr lang="pl-PL" altLang="pl-PL" b="1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>
              <a:spcAft>
                <a:spcPts val="600"/>
              </a:spcAft>
            </a:pP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Instrukcja Wykonawcza IP ZIT</a:t>
            </a:r>
          </a:p>
          <a:p>
            <a:pPr marL="720000" lvl="1" indent="-342900"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 trakcie opracowania</a:t>
            </a:r>
            <a:endParaRPr lang="pl-PL" altLang="pl-PL" b="1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55576" y="83671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4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System wdrażania RPO WP 2014-2020</a:t>
            </a:r>
            <a:endParaRPr lang="pl-PL" altLang="pl-PL" sz="14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531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251520" y="1833979"/>
            <a:ext cx="8640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Wytyczne 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IZ RPO WP 2014-2020 w sprawie udzielania zamówień współfinansowanych ze środków EFRR, w stosunku do których nie stosuje się ustawy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PZP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d</a:t>
            </a: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ata zatwierdzenia: 14.10.2015 r.</a:t>
            </a:r>
          </a:p>
          <a:p>
            <a:pPr algn="just"/>
            <a:endParaRPr lang="pl-PL" altLang="pl-PL" sz="2000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Wytyczne 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IZ RPO WP 2014-2020 w zakresie kwalifikowania wydatków w ramach RPO WP 2014-2020 (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EFRR)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data zatwierdzenia:14.10.2015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r. (aktualizacja – </a:t>
            </a: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11.02.2016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r.)</a:t>
            </a:r>
          </a:p>
          <a:p>
            <a:pPr algn="just"/>
            <a:endParaRPr lang="pl-PL" altLang="pl-PL" sz="2000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Wytyczne w zakresie zwalczania przypadków nadużyć finansowych i korupcji w ramach Regionalnego Programu Operacyjnego Województwa Podkarpackiego na lata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2014-2020</a:t>
            </a:r>
          </a:p>
          <a:p>
            <a:pPr marL="1085850" lvl="1" indent="-342900" algn="just">
              <a:buFont typeface="Wingdings" panose="05000000000000000000" pitchFamily="2" charset="2"/>
              <a:buChar char="ü"/>
            </a:pPr>
            <a:r>
              <a:rPr lang="pl-PL" altLang="pl-PL" sz="2000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data zatwierdzenia: </a:t>
            </a:r>
            <a:r>
              <a:rPr lang="pl-PL" altLang="pl-PL" sz="2000" dirty="0">
                <a:solidFill>
                  <a:schemeClr val="tx1"/>
                </a:solidFill>
                <a:ea typeface="Mongolian Baiti" panose="03000500000000000000" pitchFamily="66" charset="0"/>
              </a:rPr>
              <a:t>8.12.2015 r.</a:t>
            </a:r>
          </a:p>
          <a:p>
            <a:pPr algn="ctr"/>
            <a:endParaRPr lang="pl-PL" altLang="pl-PL" sz="20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ctr"/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93366" y="83422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Wytyczne </a:t>
            </a: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programowe</a:t>
            </a:r>
            <a:b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 Instytucji Zarządzającej </a:t>
            </a: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RPO WP 2014-2020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0880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81298" y="1202638"/>
            <a:ext cx="86409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 posiedzenie – 26 czerwca 2015 r.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3 uchwały (Regulamin działania Komitetu; formalne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oraz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merytoryczne kryteria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wyboru projektów dla projektów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pozakonkursowych EFS oraz kryteria specyficzne dla działania 7.2; kryteria dla 10 osi priorytetowej – Pomoc Techniczna)</a:t>
            </a:r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/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Procedura obiegowa – podjęcie uchwał w dniu 30 lipca 2015 r.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 uchwały (zmiana Regulaminu działania Komitetu; projekt Strategii komunikacji RPO WP 2014-2020)</a:t>
            </a:r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/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II posiedzenie – 28 sierpnia 2015 r.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12 uchwał (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formalne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oraz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merytoryczne kryteria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wyboru projektów dla projektów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konkursowych EFS; kryteria specyficzne dla działań 7.1, 7.3, 8.1, 8.2, 8.5, 8.6, 9.1, 9.3, 9.4, 9.6; Strategia komunikacji RPO WP 2014-2020)</a:t>
            </a:r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/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III posiedzenie – 25 września 2015 r.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2 uchwały (zmiana kryteriów specyficznych dla działania 7.1;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kryteria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dla </a:t>
            </a:r>
            <a:r>
              <a:rPr lang="pl-PL" altLang="pl-PL" dirty="0">
                <a:solidFill>
                  <a:schemeClr val="tx1"/>
                </a:solidFill>
                <a:ea typeface="Mongolian Baiti" panose="03000500000000000000" pitchFamily="66" charset="0"/>
              </a:rPr>
              <a:t>osi priorytetowych I – </a:t>
            </a: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VI RPO WP 2014-2020, EFRR)</a:t>
            </a:r>
          </a:p>
          <a:p>
            <a:pPr algn="just"/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Procedura obiegowa </a:t>
            </a:r>
            <a:r>
              <a:rPr lang="pl-PL" altLang="pl-PL" b="1" dirty="0">
                <a:solidFill>
                  <a:schemeClr val="tx1"/>
                </a:solidFill>
                <a:ea typeface="Mongolian Baiti" panose="03000500000000000000" pitchFamily="66" charset="0"/>
              </a:rPr>
              <a:t>– podjęcie uchwał w dniu 13 </a:t>
            </a:r>
            <a:r>
              <a:rPr lang="pl-PL" altLang="pl-PL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października 2015 r.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altLang="pl-PL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1 uchwała (zmiana kryteriów dla osi priorytetowych I – VI RPO WP 2014-2020, EFRR)</a:t>
            </a:r>
            <a:endParaRPr lang="pl-PL" altLang="pl-PL" dirty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/>
            <a:endParaRPr lang="pl-PL" altLang="pl-PL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  <a:p>
            <a:pPr algn="just"/>
            <a:endParaRPr lang="pl-PL" altLang="pl-PL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63588" y="77385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Komitet Monitorujący RPO WP 2014-2020 w 2015 r.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587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721358" y="86370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Nabory ogłoszone w 2015 r.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(tryb konkursowy i pozakonkursowy)</a:t>
            </a:r>
            <a:endParaRPr lang="pl-PL" sz="2400" dirty="0">
              <a:latin typeface="+mn-lt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91580" y="1916832"/>
            <a:ext cx="77408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Europejski Fundusz Rozwoju Regionalnego: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</a:rPr>
              <a:t>t</a:t>
            </a:r>
            <a:r>
              <a:rPr lang="pl-PL" sz="2200" u="sng" dirty="0" smtClean="0">
                <a:solidFill>
                  <a:schemeClr val="tx1"/>
                </a:solidFill>
              </a:rPr>
              <a:t>ryb konkursowy </a:t>
            </a:r>
            <a:r>
              <a:rPr lang="pl-PL" sz="2200" dirty="0" smtClean="0">
                <a:solidFill>
                  <a:schemeClr val="tx1"/>
                </a:solidFill>
              </a:rPr>
              <a:t>– 10 naborów w 5 osiach priorytetowych (1.2, 1.3, 1.4.1, 2.1, 3.2, 4.5, 6.2, 6.4.1, 6.4.2, 6.4.3)</a:t>
            </a:r>
          </a:p>
          <a:p>
            <a:pPr algn="just"/>
            <a:endParaRPr lang="pl-PL" sz="2200" dirty="0" smtClean="0">
              <a:solidFill>
                <a:schemeClr val="tx1"/>
              </a:solidFill>
            </a:endParaRP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Europejski Fundusz Społeczny: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</a:rPr>
              <a:t>t</a:t>
            </a:r>
            <a:r>
              <a:rPr lang="pl-PL" sz="2200" u="sng" dirty="0" smtClean="0">
                <a:solidFill>
                  <a:schemeClr val="tx1"/>
                </a:solidFill>
              </a:rPr>
              <a:t>ryb konkursowy</a:t>
            </a:r>
            <a:r>
              <a:rPr lang="pl-PL" sz="2200" dirty="0" smtClean="0">
                <a:solidFill>
                  <a:schemeClr val="tx1"/>
                </a:solidFill>
              </a:rPr>
              <a:t> – 8 naborów w 3 osiach priorytetowych (7.1, 7.3, 8.1, 8.2, 8.5, 9.1, 9.3, 9.4 )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u="sng" dirty="0">
                <a:solidFill>
                  <a:schemeClr val="tx1"/>
                </a:solidFill>
              </a:rPr>
              <a:t>t</a:t>
            </a:r>
            <a:r>
              <a:rPr lang="pl-PL" sz="2200" u="sng" dirty="0" smtClean="0">
                <a:solidFill>
                  <a:schemeClr val="tx1"/>
                </a:solidFill>
              </a:rPr>
              <a:t>ryb pozakonkursowy</a:t>
            </a:r>
            <a:r>
              <a:rPr lang="pl-PL" sz="2200" dirty="0" smtClean="0">
                <a:solidFill>
                  <a:schemeClr val="tx1"/>
                </a:solidFill>
              </a:rPr>
              <a:t> – 6 naborów wniosków w 4 osiach priorytetowych (7.2, 8.6, 9.6.1, 9.6.2 oraz 2 nabory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ramach X osi priorytetowej – </a:t>
            </a:r>
            <a:r>
              <a:rPr lang="pl-PL" sz="2200" i="1" dirty="0" err="1" smtClean="0">
                <a:solidFill>
                  <a:schemeClr val="tx1"/>
                </a:solidFill>
              </a:rPr>
              <a:t>PomocTechniczna</a:t>
            </a:r>
            <a:r>
              <a:rPr lang="pl-PL" sz="2200" dirty="0" smtClean="0">
                <a:solidFill>
                  <a:schemeClr val="tx1"/>
                </a:solidFill>
              </a:rPr>
              <a:t>)</a:t>
            </a: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0846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83568" y="7647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Nabory wniosków ogłoszone w 2015 r. – tryb konkursowy</a:t>
            </a:r>
            <a:b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EFRR</a:t>
            </a:r>
            <a:endParaRPr lang="pl-PL" altLang="pl-PL" sz="1200" b="1" dirty="0" smtClean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8250939"/>
              </p:ext>
            </p:extLst>
          </p:nvPr>
        </p:nvGraphicFramePr>
        <p:xfrm>
          <a:off x="179512" y="1484784"/>
          <a:ext cx="8856984" cy="4421083"/>
        </p:xfrm>
        <a:graphic>
          <a:graphicData uri="http://schemas.openxmlformats.org/drawingml/2006/table">
            <a:tbl>
              <a:tblPr/>
              <a:tblGrid>
                <a:gridCol w="3024337"/>
                <a:gridCol w="975592"/>
                <a:gridCol w="999982"/>
                <a:gridCol w="999982"/>
                <a:gridCol w="785701"/>
                <a:gridCol w="999982"/>
                <a:gridCol w="1071408"/>
              </a:tblGrid>
              <a:tr h="727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Działanie/ Poddziałanie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Alokacja</a:t>
                      </a:r>
                      <a:r>
                        <a:rPr lang="pl-PL" sz="105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naboru</a:t>
                      </a: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(w PLN)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rozpoczęcia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zakończenia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</a:t>
                      </a: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wniosków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 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złożonych  wniosków -ogółem (PLN)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091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I. Konkurencyjna i innowacyjna gospodarka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2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1.2 Badania przemysłowe, prace rozwojowe oraz ich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wdrożenia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4 000 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23.11.2015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21.12.2015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3 599 640,00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2 628 550,00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1.3 Promocja przedsiębiorczości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50 000 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29.12.2015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31.03.2016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Nabór trwa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7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1.4 Wsparcie MŚP/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1.4.1 Dotacje bezpośrednie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200 000 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19.01.2016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31.03.2016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Nabór trwa</a:t>
                      </a: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0916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II. Cyfrowe Podkarpackie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7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2.1 Podniesienie efektywności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dostępności e-usług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269 790 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401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01.03.2016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Nabór trwa</a:t>
                      </a: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7358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III. Czysta </a:t>
                      </a: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energia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75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3.2 Modernizacja energetyczna budynków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300 000 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15.03.2016 </a:t>
                      </a:r>
                    </a:p>
                  </a:txBody>
                  <a:tcPr marL="28388" marR="28388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Nabór trwa</a:t>
                      </a: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280"/>
            <a:ext cx="9144000" cy="908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683568" y="76470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Nabory wniosków ogłoszone w 2015 r. – tryb konkursowy</a:t>
            </a:r>
            <a:b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EFRR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9126495"/>
              </p:ext>
            </p:extLst>
          </p:nvPr>
        </p:nvGraphicFramePr>
        <p:xfrm>
          <a:off x="86131" y="1517202"/>
          <a:ext cx="8950367" cy="4570396"/>
        </p:xfrm>
        <a:graphic>
          <a:graphicData uri="http://schemas.openxmlformats.org/drawingml/2006/table">
            <a:tbl>
              <a:tblPr/>
              <a:tblGrid>
                <a:gridCol w="2837921"/>
                <a:gridCol w="1018741"/>
                <a:gridCol w="1018741"/>
                <a:gridCol w="1091509"/>
                <a:gridCol w="727672"/>
                <a:gridCol w="1164276"/>
                <a:gridCol w="1091507"/>
              </a:tblGrid>
              <a:tr h="7577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Działanie/</a:t>
                      </a:r>
                      <a:r>
                        <a:rPr lang="pl-PL" sz="105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Poddziałanie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Alokacja</a:t>
                      </a:r>
                      <a:r>
                        <a:rPr lang="pl-PL" sz="105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naboru</a:t>
                      </a: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(w PLN) 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rozpoczęcia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zakończenia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</a:t>
                      </a: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wniosków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 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</a:t>
                      </a: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złożonych wniosków -ogółem  (PLN)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0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0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5502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IV. Ochrona środowiska naturalnego i dziedzictwa kulturowego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97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4.5  Różnorodność biologiczna </a:t>
                      </a: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33 171 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596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23.11.2015 </a:t>
                      </a: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30.11.2015 </a:t>
                      </a: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2 863 258,73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2 433 037,94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1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VI. Spójność przestrzenna i społeczna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274" marR="36274" marT="44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94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6.2 Infrastruktura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ochrony zdrowia i pomocy społecznej/ </a:t>
                      </a:r>
                      <a:r>
                        <a:rPr lang="pl-PL" sz="1200" baseline="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</a:t>
                      </a:r>
                      <a:r>
                        <a:rPr lang="pl-PL" sz="12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oddziałanie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6.2.2 Infrastruktura pomocy społecznej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128 270 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605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23.03.2016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Nabór trwa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6.4 Infrastruktura edukacyjna/</a:t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6.4.1 Przedszkola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22 846 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385 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12.01.2016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82 214 375,66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39 285 933,37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6.4 Infrastruktura edukacyjna/</a:t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6.4.2 Kształcenie zawodowe i ustawiczne oraz PWSZ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59 470 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627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12.01.2016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57 908 605,17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43 268 387,69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6.4 Infrastruktura edukacyjna/</a:t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err="1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Poddziałanie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6.4.3 Szkolnictwo ogólne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25 082 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403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28.12.2015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12.01.2016 </a:t>
                      </a:r>
                    </a:p>
                  </a:txBody>
                  <a:tcPr marL="47775" marR="47775" marT="66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158 001 006,23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77 720 098,93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942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863588" y="764704"/>
            <a:ext cx="7416824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  <a:t>Nabory wniosków ogłoszone w 2015 r. – tryb konkursowy</a:t>
            </a:r>
            <a:br>
              <a:rPr lang="pl-PL" altLang="pl-PL" sz="2000" b="1" dirty="0">
                <a:solidFill>
                  <a:schemeClr val="tx1"/>
                </a:solidFill>
                <a:ea typeface="Mongolian Baiti" panose="03000500000000000000" pitchFamily="66" charset="0"/>
              </a:rPr>
            </a:br>
            <a:r>
              <a:rPr lang="pl-PL" altLang="pl-PL" sz="2000" b="1" dirty="0" smtClean="0">
                <a:solidFill>
                  <a:schemeClr val="tx1"/>
                </a:solidFill>
                <a:ea typeface="Mongolian Baiti" panose="03000500000000000000" pitchFamily="66" charset="0"/>
              </a:rPr>
              <a:t>EFS</a:t>
            </a:r>
            <a:endParaRPr lang="pl-PL" altLang="pl-PL" sz="1200" b="1" dirty="0">
              <a:solidFill>
                <a:schemeClr val="tx1"/>
              </a:solidFill>
              <a:ea typeface="Mongolian Baiti" panose="03000500000000000000" pitchFamily="66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4411022"/>
              </p:ext>
            </p:extLst>
          </p:nvPr>
        </p:nvGraphicFramePr>
        <p:xfrm>
          <a:off x="107507" y="1540248"/>
          <a:ext cx="8928990" cy="4815950"/>
        </p:xfrm>
        <a:graphic>
          <a:graphicData uri="http://schemas.openxmlformats.org/drawingml/2006/table">
            <a:tbl>
              <a:tblPr/>
              <a:tblGrid>
                <a:gridCol w="2664293"/>
                <a:gridCol w="936104"/>
                <a:gridCol w="1008112"/>
                <a:gridCol w="1008112"/>
                <a:gridCol w="792088"/>
                <a:gridCol w="1296144"/>
                <a:gridCol w="1224137"/>
              </a:tblGrid>
              <a:tr h="783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Działanie/ Poddziałanie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Alokacja naboru</a:t>
                      </a: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(w PLN)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rozpoczęcia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Data zakończenia naboru </a:t>
                      </a:r>
                    </a:p>
                  </a:txBody>
                  <a:tcPr marL="24404" marR="24404" marT="34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Liczba złożonych </a:t>
                      </a: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wniosków</a:t>
                      </a:r>
                      <a:b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 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15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Wartość </a:t>
                      </a: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złożonych wniosków -ogółem  (PLN)</a:t>
                      </a:r>
                      <a:b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15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15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Wnioskowane dofinansowanie</a:t>
                      </a:r>
                      <a:b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(PLN)</a:t>
                      </a:r>
                      <a:b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(LSI)</a:t>
                      </a:r>
                      <a:endParaRPr lang="pl-PL" sz="1200" b="1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0459" marR="10459" marT="10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101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VII.</a:t>
                      </a:r>
                      <a: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Regionalny </a:t>
                      </a: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rynek pracy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88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7.1 Poprawa sytuacji osób bezrobotnych na rynku pracy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95 279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08.01.2016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275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481 820 544,00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457 729 516,80</a:t>
                      </a:r>
                      <a:endParaRPr lang="pl-PL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7.3 Wsparcie rozwoju przedsiębiorczości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68 352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23.11.2015</a:t>
                      </a: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04.12.2015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697 290 048,81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662 425 546,37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01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VIII.</a:t>
                      </a:r>
                      <a:r>
                        <a:rPr lang="pl-PL" sz="1200" b="1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b="1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Integracja </a:t>
                      </a:r>
                      <a:r>
                        <a:rPr lang="pl-PL" sz="1200" b="1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społeczna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0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8.1 Aktywna integracja osób zagrożonych ubóstwem lub</a:t>
                      </a:r>
                      <a:r>
                        <a:rPr lang="pl-PL" sz="1200" baseline="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wykluczeniem społecznym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29.01.2016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87 081 756,16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82 009 730,61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7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8.2 Aktywna integracja osób zagrożonych ubóstwem lub wykluczeniem społecznym prowadzona przez ośrodki pomocy społecznej/powiatowe centra pomocy rodzinie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60 000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12.01.2016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Arial" pitchFamily="34" charset="0"/>
                          <a:cs typeface="Arial" pitchFamily="34" charset="0"/>
                        </a:rPr>
                        <a:t>13 811 099,43</a:t>
                      </a:r>
                      <a:endParaRPr lang="pl-P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11 078 527,01</a:t>
                      </a:r>
                      <a:endParaRPr lang="pl-PL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Działanie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8.5 Wspieranie rozwoju sektora ekonomii społecznej </a:t>
                      </a:r>
                      <a:b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 regionie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56 000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000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30.11.2015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21.12.2015</a:t>
                      </a:r>
                      <a:endParaRPr lang="pl-PL" sz="1200" dirty="0"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Nabór anulowany w dniu 20.01.2016 r.</a:t>
                      </a:r>
                      <a:endParaRPr lang="pl-PL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1056" marR="61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4613</TotalTime>
  <Words>2035</Words>
  <Application>Microsoft Office PowerPoint</Application>
  <PresentationFormat>Pokaz na ekranie (4:3)</PresentationFormat>
  <Paragraphs>372</Paragraphs>
  <Slides>25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 Rzucidło</dc:creator>
  <cp:lastModifiedBy>Magdalena Szpunar</cp:lastModifiedBy>
  <cp:revision>557</cp:revision>
  <cp:lastPrinted>2015-09-24T06:33:45Z</cp:lastPrinted>
  <dcterms:created xsi:type="dcterms:W3CDTF">2015-05-19T07:37:20Z</dcterms:created>
  <dcterms:modified xsi:type="dcterms:W3CDTF">2016-02-11T13:47:27Z</dcterms:modified>
</cp:coreProperties>
</file>